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
  </p:notesMasterIdLst>
  <p:sldIdLst>
    <p:sldId id="258" r:id="rId2"/>
  </p:sldIdLst>
  <p:sldSz cx="438912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00" userDrawn="1">
          <p15:clr>
            <a:srgbClr val="A4A3A4"/>
          </p15:clr>
        </p15:guide>
        <p15:guide id="2" pos="212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103E"/>
    <a:srgbClr val="331740"/>
    <a:srgbClr val="DDDDD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471" autoAdjust="0"/>
    <p:restoredTop sz="96395" autoAdjust="0"/>
  </p:normalViewPr>
  <p:slideViewPr>
    <p:cSldViewPr snapToGrid="0">
      <p:cViewPr>
        <p:scale>
          <a:sx n="50" d="100"/>
          <a:sy n="50" d="100"/>
        </p:scale>
        <p:origin x="-1416" y="-3510"/>
      </p:cViewPr>
      <p:guideLst>
        <p:guide orient="horz" pos="2400"/>
        <p:guide pos="21288"/>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AD0A3-0EA3-494A-9141-8084313C3A9C}" type="datetimeFigureOut">
              <a:rPr lang="en-US" smtClean="0"/>
              <a:t>7/5/2018</a:t>
            </a:fld>
            <a:endParaRPr lang="en-US"/>
          </a:p>
        </p:txBody>
      </p:sp>
      <p:sp>
        <p:nvSpPr>
          <p:cNvPr id="4" name="Slide Image Placeholder 3"/>
          <p:cNvSpPr>
            <a:spLocks noGrp="1" noRot="1" noChangeAspect="1"/>
          </p:cNvSpPr>
          <p:nvPr>
            <p:ph type="sldImg" idx="2"/>
          </p:nvPr>
        </p:nvSpPr>
        <p:spPr>
          <a:xfrm>
            <a:off x="1665288" y="1143000"/>
            <a:ext cx="35274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C60491-F100-44F9-9E79-666D7A5906A4}" type="slidenum">
              <a:rPr lang="en-US" smtClean="0"/>
              <a:t>‹#›</a:t>
            </a:fld>
            <a:endParaRPr lang="en-US"/>
          </a:p>
        </p:txBody>
      </p:sp>
    </p:spTree>
    <p:extLst>
      <p:ext uri="{BB962C8B-B14F-4D97-AF65-F5344CB8AC3E}">
        <p14:creationId xmlns:p14="http://schemas.microsoft.com/office/powerpoint/2010/main" val="2057366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6285233"/>
            <a:ext cx="37307520" cy="1337056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20171413"/>
            <a:ext cx="32918400" cy="9272267"/>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29F222-57A8-4874-83AD-B3C6A94197E4}" type="datetimeFigureOut">
              <a:rPr lang="en-US" smtClean="0"/>
              <a:t>7/5/2018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DC903-8B35-400F-BC80-43D3238479F3}" type="slidenum">
              <a:rPr lang="en-US" smtClean="0"/>
              <a:t>‹#›</a:t>
            </a:fld>
            <a:endParaRPr lang="en-US"/>
          </a:p>
        </p:txBody>
      </p:sp>
    </p:spTree>
    <p:extLst>
      <p:ext uri="{BB962C8B-B14F-4D97-AF65-F5344CB8AC3E}">
        <p14:creationId xmlns:p14="http://schemas.microsoft.com/office/powerpoint/2010/main" val="108507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29F222-57A8-4874-83AD-B3C6A94197E4}" type="datetimeFigureOut">
              <a:rPr lang="en-US" smtClean="0"/>
              <a:t>7/5/2018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DC903-8B35-400F-BC80-43D3238479F3}" type="slidenum">
              <a:rPr lang="en-US" smtClean="0"/>
              <a:t>‹#›</a:t>
            </a:fld>
            <a:endParaRPr lang="en-US"/>
          </a:p>
        </p:txBody>
      </p:sp>
    </p:spTree>
    <p:extLst>
      <p:ext uri="{BB962C8B-B14F-4D97-AF65-F5344CB8AC3E}">
        <p14:creationId xmlns:p14="http://schemas.microsoft.com/office/powerpoint/2010/main" val="1942760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2044700"/>
            <a:ext cx="9464040"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2044700"/>
            <a:ext cx="27843480" cy="3254629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29F222-57A8-4874-83AD-B3C6A94197E4}" type="datetimeFigureOut">
              <a:rPr lang="en-US" smtClean="0"/>
              <a:t>7/5/2018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DC903-8B35-400F-BC80-43D3238479F3}" type="slidenum">
              <a:rPr lang="en-US" smtClean="0"/>
              <a:t>‹#›</a:t>
            </a:fld>
            <a:endParaRPr lang="en-US"/>
          </a:p>
        </p:txBody>
      </p:sp>
    </p:spTree>
    <p:extLst>
      <p:ext uri="{BB962C8B-B14F-4D97-AF65-F5344CB8AC3E}">
        <p14:creationId xmlns:p14="http://schemas.microsoft.com/office/powerpoint/2010/main" val="1118914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29F222-57A8-4874-83AD-B3C6A94197E4}" type="datetimeFigureOut">
              <a:rPr lang="en-US" smtClean="0"/>
              <a:t>7/5/2018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DC903-8B35-400F-BC80-43D3238479F3}" type="slidenum">
              <a:rPr lang="en-US" smtClean="0"/>
              <a:t>‹#›</a:t>
            </a:fld>
            <a:endParaRPr lang="en-US"/>
          </a:p>
        </p:txBody>
      </p:sp>
    </p:spTree>
    <p:extLst>
      <p:ext uri="{BB962C8B-B14F-4D97-AF65-F5344CB8AC3E}">
        <p14:creationId xmlns:p14="http://schemas.microsoft.com/office/powerpoint/2010/main" val="1820505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9574541"/>
            <a:ext cx="37856160" cy="15975327"/>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5701001"/>
            <a:ext cx="37856160" cy="8401047"/>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D29F222-57A8-4874-83AD-B3C6A94197E4}" type="datetimeFigureOut">
              <a:rPr lang="en-US" smtClean="0"/>
              <a:t>7/5/2018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DC903-8B35-400F-BC80-43D3238479F3}" type="slidenum">
              <a:rPr lang="en-US" smtClean="0"/>
              <a:t>‹#›</a:t>
            </a:fld>
            <a:endParaRPr lang="en-US"/>
          </a:p>
        </p:txBody>
      </p:sp>
    </p:spTree>
    <p:extLst>
      <p:ext uri="{BB962C8B-B14F-4D97-AF65-F5344CB8AC3E}">
        <p14:creationId xmlns:p14="http://schemas.microsoft.com/office/powerpoint/2010/main" val="2895633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10223500"/>
            <a:ext cx="18653760" cy="24367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10223500"/>
            <a:ext cx="18653760" cy="24367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29F222-57A8-4874-83AD-B3C6A94197E4}" type="datetimeFigureOut">
              <a:rPr lang="en-US" smtClean="0"/>
              <a:t>7/5/2018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DC903-8B35-400F-BC80-43D3238479F3}" type="slidenum">
              <a:rPr lang="en-US" smtClean="0"/>
              <a:t>‹#›</a:t>
            </a:fld>
            <a:endParaRPr lang="en-US"/>
          </a:p>
        </p:txBody>
      </p:sp>
    </p:spTree>
    <p:extLst>
      <p:ext uri="{BB962C8B-B14F-4D97-AF65-F5344CB8AC3E}">
        <p14:creationId xmlns:p14="http://schemas.microsoft.com/office/powerpoint/2010/main" val="512068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044708"/>
            <a:ext cx="3785616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9414513"/>
            <a:ext cx="18568032" cy="461390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4028420"/>
            <a:ext cx="18568032" cy="206336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9414513"/>
            <a:ext cx="18659477" cy="461390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4028420"/>
            <a:ext cx="18659477" cy="206336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29F222-57A8-4874-83AD-B3C6A94197E4}" type="datetimeFigureOut">
              <a:rPr lang="en-US" smtClean="0"/>
              <a:t>7/5/2018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DDC903-8B35-400F-BC80-43D3238479F3}" type="slidenum">
              <a:rPr lang="en-US" smtClean="0"/>
              <a:t>‹#›</a:t>
            </a:fld>
            <a:endParaRPr lang="en-US"/>
          </a:p>
        </p:txBody>
      </p:sp>
    </p:spTree>
    <p:extLst>
      <p:ext uri="{BB962C8B-B14F-4D97-AF65-F5344CB8AC3E}">
        <p14:creationId xmlns:p14="http://schemas.microsoft.com/office/powerpoint/2010/main" val="3442099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29F222-57A8-4874-83AD-B3C6A94197E4}" type="datetimeFigureOut">
              <a:rPr lang="en-US" smtClean="0"/>
              <a:t>7/5/2018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DC903-8B35-400F-BC80-43D3238479F3}" type="slidenum">
              <a:rPr lang="en-US" smtClean="0"/>
              <a:t>‹#›</a:t>
            </a:fld>
            <a:endParaRPr lang="en-US"/>
          </a:p>
        </p:txBody>
      </p:sp>
    </p:spTree>
    <p:extLst>
      <p:ext uri="{BB962C8B-B14F-4D97-AF65-F5344CB8AC3E}">
        <p14:creationId xmlns:p14="http://schemas.microsoft.com/office/powerpoint/2010/main" val="622399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9F222-57A8-4874-83AD-B3C6A94197E4}" type="datetimeFigureOut">
              <a:rPr lang="en-US" smtClean="0"/>
              <a:t>7/5/2018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DDC903-8B35-400F-BC80-43D3238479F3}" type="slidenum">
              <a:rPr lang="en-US" smtClean="0"/>
              <a:t>‹#›</a:t>
            </a:fld>
            <a:endParaRPr lang="en-US"/>
          </a:p>
        </p:txBody>
      </p:sp>
    </p:spTree>
    <p:extLst>
      <p:ext uri="{BB962C8B-B14F-4D97-AF65-F5344CB8AC3E}">
        <p14:creationId xmlns:p14="http://schemas.microsoft.com/office/powerpoint/2010/main" val="115716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560320"/>
            <a:ext cx="14156054" cy="896112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5529588"/>
            <a:ext cx="22219920" cy="272923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11521440"/>
            <a:ext cx="14156054" cy="2134489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D29F222-57A8-4874-83AD-B3C6A94197E4}" type="datetimeFigureOut">
              <a:rPr lang="en-US" smtClean="0"/>
              <a:t>7/5/2018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DC903-8B35-400F-BC80-43D3238479F3}" type="slidenum">
              <a:rPr lang="en-US" smtClean="0"/>
              <a:t>‹#›</a:t>
            </a:fld>
            <a:endParaRPr lang="en-US"/>
          </a:p>
        </p:txBody>
      </p:sp>
    </p:spTree>
    <p:extLst>
      <p:ext uri="{BB962C8B-B14F-4D97-AF65-F5344CB8AC3E}">
        <p14:creationId xmlns:p14="http://schemas.microsoft.com/office/powerpoint/2010/main" val="2212589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560320"/>
            <a:ext cx="14156054" cy="896112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5529588"/>
            <a:ext cx="22219920" cy="272923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11521440"/>
            <a:ext cx="14156054" cy="2134489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D29F222-57A8-4874-83AD-B3C6A94197E4}" type="datetimeFigureOut">
              <a:rPr lang="en-US" smtClean="0"/>
              <a:t>7/5/2018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DC903-8B35-400F-BC80-43D3238479F3}" type="slidenum">
              <a:rPr lang="en-US" smtClean="0"/>
              <a:t>‹#›</a:t>
            </a:fld>
            <a:endParaRPr lang="en-US"/>
          </a:p>
        </p:txBody>
      </p:sp>
    </p:spTree>
    <p:extLst>
      <p:ext uri="{BB962C8B-B14F-4D97-AF65-F5344CB8AC3E}">
        <p14:creationId xmlns:p14="http://schemas.microsoft.com/office/powerpoint/2010/main" val="3159283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2044708"/>
            <a:ext cx="3785616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10223500"/>
            <a:ext cx="37856160" cy="2436749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5595568"/>
            <a:ext cx="9875520" cy="2044700"/>
          </a:xfrm>
          <a:prstGeom prst="rect">
            <a:avLst/>
          </a:prstGeom>
        </p:spPr>
        <p:txBody>
          <a:bodyPr vert="horz" lIns="91440" tIns="45720" rIns="91440" bIns="45720" rtlCol="0" anchor="ctr"/>
          <a:lstStyle>
            <a:lvl1pPr algn="l">
              <a:defRPr sz="5760">
                <a:solidFill>
                  <a:schemeClr val="tx1">
                    <a:tint val="75000"/>
                  </a:schemeClr>
                </a:solidFill>
              </a:defRPr>
            </a:lvl1pPr>
          </a:lstStyle>
          <a:p>
            <a:fld id="{3D29F222-57A8-4874-83AD-B3C6A94197E4}" type="datetimeFigureOut">
              <a:rPr lang="en-US" smtClean="0"/>
              <a:t>7/5/2018</a:t>
            </a:fld>
            <a:endParaRPr lang="en-US"/>
          </a:p>
        </p:txBody>
      </p:sp>
      <p:sp>
        <p:nvSpPr>
          <p:cNvPr id="5" name="Footer Placeholder 4"/>
          <p:cNvSpPr>
            <a:spLocks noGrp="1"/>
          </p:cNvSpPr>
          <p:nvPr>
            <p:ph type="ftr" sz="quarter" idx="3"/>
          </p:nvPr>
        </p:nvSpPr>
        <p:spPr>
          <a:xfrm>
            <a:off x="14538960" y="35595568"/>
            <a:ext cx="14813280" cy="20447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5595568"/>
            <a:ext cx="9875520" cy="2044700"/>
          </a:xfrm>
          <a:prstGeom prst="rect">
            <a:avLst/>
          </a:prstGeom>
        </p:spPr>
        <p:txBody>
          <a:bodyPr vert="horz" lIns="91440" tIns="45720" rIns="91440" bIns="45720" rtlCol="0" anchor="ctr"/>
          <a:lstStyle>
            <a:lvl1pPr algn="r">
              <a:defRPr sz="5760">
                <a:solidFill>
                  <a:schemeClr val="tx1">
                    <a:tint val="75000"/>
                  </a:schemeClr>
                </a:solidFill>
              </a:defRPr>
            </a:lvl1pPr>
          </a:lstStyle>
          <a:p>
            <a:fld id="{C5DDC903-8B35-400F-BC80-43D3238479F3}" type="slidenum">
              <a:rPr lang="en-US" smtClean="0"/>
              <a:t>‹#›</a:t>
            </a:fld>
            <a:endParaRPr lang="en-US"/>
          </a:p>
        </p:txBody>
      </p:sp>
    </p:spTree>
    <p:extLst>
      <p:ext uri="{BB962C8B-B14F-4D97-AF65-F5344CB8AC3E}">
        <p14:creationId xmlns:p14="http://schemas.microsoft.com/office/powerpoint/2010/main" val="203966446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47" Type="http://schemas.microsoft.com/office/2007/relationships/hdphoto" Target="../media/hdphoto1.wdp"/><Relationship Id="rId50" Type="http://schemas.openxmlformats.org/officeDocument/2006/relationships/image" Target="../media/image48.png"/><Relationship Id="rId55" Type="http://schemas.openxmlformats.org/officeDocument/2006/relationships/image" Target="../media/image5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40.png"/><Relationship Id="rId54"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3" Type="http://schemas.openxmlformats.org/officeDocument/2006/relationships/image" Target="../media/image51.png"/><Relationship Id="rId58" Type="http://schemas.openxmlformats.org/officeDocument/2006/relationships/image" Target="../media/image56.jpe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7.png"/><Relationship Id="rId57" Type="http://schemas.openxmlformats.org/officeDocument/2006/relationships/image" Target="../media/image5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6.png"/><Relationship Id="rId56" Type="http://schemas.openxmlformats.org/officeDocument/2006/relationships/image" Target="../media/image54.png"/><Relationship Id="rId8" Type="http://schemas.openxmlformats.org/officeDocument/2006/relationships/image" Target="../media/image7.png"/><Relationship Id="rId51" Type="http://schemas.openxmlformats.org/officeDocument/2006/relationships/image" Target="../media/image49.pn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Rounded Rectangle 369"/>
          <p:cNvSpPr/>
          <p:nvPr/>
        </p:nvSpPr>
        <p:spPr>
          <a:xfrm>
            <a:off x="17332618" y="13144416"/>
            <a:ext cx="8935170" cy="5634870"/>
          </a:xfrm>
          <a:prstGeom prst="roundRect">
            <a:avLst>
              <a:gd name="adj" fmla="val 4752"/>
            </a:avLst>
          </a:prstGeom>
          <a:noFill/>
          <a:ln>
            <a:solidFill>
              <a:srgbClr val="3317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6" name="Group 2055">
            <a:extLst>
              <a:ext uri="{FF2B5EF4-FFF2-40B4-BE49-F238E27FC236}">
                <a16:creationId xmlns:a16="http://schemas.microsoft.com/office/drawing/2014/main" id="{B02E2EA2-A673-440B-9E9E-F363D8F38C7C}"/>
              </a:ext>
            </a:extLst>
          </p:cNvPr>
          <p:cNvGrpSpPr/>
          <p:nvPr/>
        </p:nvGrpSpPr>
        <p:grpSpPr>
          <a:xfrm>
            <a:off x="7315880" y="15252160"/>
            <a:ext cx="10891039" cy="17543186"/>
            <a:chOff x="9385364" y="14657393"/>
            <a:chExt cx="10891039" cy="17543186"/>
          </a:xfrm>
        </p:grpSpPr>
        <p:pic>
          <p:nvPicPr>
            <p:cNvPr id="223" name="Picture 222">
              <a:extLst>
                <a:ext uri="{FF2B5EF4-FFF2-40B4-BE49-F238E27FC236}">
                  <a16:creationId xmlns:a16="http://schemas.microsoft.com/office/drawing/2014/main" id="{7CC59D1E-A686-4F30-9C4A-195E8E8EF870}"/>
                </a:ext>
              </a:extLst>
            </p:cNvPr>
            <p:cNvPicPr>
              <a:picLocks noChangeAspect="1"/>
            </p:cNvPicPr>
            <p:nvPr/>
          </p:nvPicPr>
          <p:blipFill rotWithShape="1">
            <a:blip r:embed="rId2"/>
            <a:srcRect l="511" t="914" b="623"/>
            <a:stretch/>
          </p:blipFill>
          <p:spPr>
            <a:xfrm>
              <a:off x="9385364" y="14657393"/>
              <a:ext cx="10891039" cy="17543186"/>
            </a:xfrm>
            <a:prstGeom prst="rect">
              <a:avLst/>
            </a:prstGeom>
            <a:ln>
              <a:solidFill>
                <a:srgbClr val="331740"/>
              </a:solidFill>
            </a:ln>
          </p:spPr>
        </p:pic>
        <p:sp>
          <p:nvSpPr>
            <p:cNvPr id="2054" name="Rectangle 2053">
              <a:extLst>
                <a:ext uri="{FF2B5EF4-FFF2-40B4-BE49-F238E27FC236}">
                  <a16:creationId xmlns:a16="http://schemas.microsoft.com/office/drawing/2014/main" id="{3BF67D45-E085-475B-81B2-6A382AF99D11}"/>
                </a:ext>
              </a:extLst>
            </p:cNvPr>
            <p:cNvSpPr/>
            <p:nvPr/>
          </p:nvSpPr>
          <p:spPr>
            <a:xfrm>
              <a:off x="13545842" y="14705334"/>
              <a:ext cx="6028866" cy="358250"/>
            </a:xfrm>
            <a:prstGeom prst="rect">
              <a:avLst/>
            </a:prstGeom>
            <a:solidFill>
              <a:srgbClr val="331740"/>
            </a:solidFill>
            <a:ln>
              <a:solidFill>
                <a:srgbClr val="3317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1" name="Picture 310">
              <a:extLst>
                <a:ext uri="{FF2B5EF4-FFF2-40B4-BE49-F238E27FC236}">
                  <a16:creationId xmlns:a16="http://schemas.microsoft.com/office/drawing/2014/main" id="{A88402CF-6681-4878-B86F-C24683EE3F57}"/>
                </a:ext>
              </a:extLst>
            </p:cNvPr>
            <p:cNvPicPr>
              <a:picLocks noChangeAspect="1"/>
            </p:cNvPicPr>
            <p:nvPr/>
          </p:nvPicPr>
          <p:blipFill rotWithShape="1">
            <a:blip r:embed="rId3"/>
            <a:srcRect l="48986" t="30865" r="2637" b="3668"/>
            <a:stretch/>
          </p:blipFill>
          <p:spPr>
            <a:xfrm>
              <a:off x="16865233" y="15104817"/>
              <a:ext cx="1668255" cy="1156462"/>
            </a:xfrm>
            <a:prstGeom prst="rect">
              <a:avLst/>
            </a:prstGeom>
            <a:ln>
              <a:solidFill>
                <a:srgbClr val="331740"/>
              </a:solidFill>
            </a:ln>
          </p:spPr>
        </p:pic>
        <p:grpSp>
          <p:nvGrpSpPr>
            <p:cNvPr id="2055" name="Group 2054">
              <a:extLst>
                <a:ext uri="{FF2B5EF4-FFF2-40B4-BE49-F238E27FC236}">
                  <a16:creationId xmlns:a16="http://schemas.microsoft.com/office/drawing/2014/main" id="{777028EB-5C40-4791-9FBE-7F6544CF391F}"/>
                </a:ext>
              </a:extLst>
            </p:cNvPr>
            <p:cNvGrpSpPr/>
            <p:nvPr/>
          </p:nvGrpSpPr>
          <p:grpSpPr>
            <a:xfrm>
              <a:off x="15146689" y="14709485"/>
              <a:ext cx="3448442" cy="415974"/>
              <a:chOff x="13945841" y="13507858"/>
              <a:chExt cx="3448442" cy="415974"/>
            </a:xfrm>
          </p:grpSpPr>
          <p:pic>
            <p:nvPicPr>
              <p:cNvPr id="312" name="Picture 311">
                <a:extLst>
                  <a:ext uri="{FF2B5EF4-FFF2-40B4-BE49-F238E27FC236}">
                    <a16:creationId xmlns:a16="http://schemas.microsoft.com/office/drawing/2014/main" id="{C9DF49B9-FC87-4F01-BF57-3B5171A6AD1F}"/>
                  </a:ext>
                </a:extLst>
              </p:cNvPr>
              <p:cNvPicPr>
                <a:picLocks noChangeAspect="1"/>
              </p:cNvPicPr>
              <p:nvPr/>
            </p:nvPicPr>
            <p:blipFill rotWithShape="1">
              <a:blip r:embed="rId3"/>
              <a:srcRect t="3464" b="72988"/>
              <a:stretch/>
            </p:blipFill>
            <p:spPr>
              <a:xfrm>
                <a:off x="13945841" y="13507858"/>
                <a:ext cx="3448442" cy="415974"/>
              </a:xfrm>
              <a:prstGeom prst="rect">
                <a:avLst/>
              </a:prstGeom>
              <a:ln>
                <a:solidFill>
                  <a:srgbClr val="331740"/>
                </a:solidFill>
              </a:ln>
            </p:spPr>
          </p:pic>
          <p:sp>
            <p:nvSpPr>
              <p:cNvPr id="313" name="TextBox 312">
                <a:extLst>
                  <a:ext uri="{FF2B5EF4-FFF2-40B4-BE49-F238E27FC236}">
                    <a16:creationId xmlns:a16="http://schemas.microsoft.com/office/drawing/2014/main" id="{BC3006D2-06CE-44DA-B99E-E8ECFCFB79DE}"/>
                  </a:ext>
                </a:extLst>
              </p:cNvPr>
              <p:cNvSpPr txBox="1"/>
              <p:nvPr/>
            </p:nvSpPr>
            <p:spPr>
              <a:xfrm>
                <a:off x="15333437" y="13677094"/>
                <a:ext cx="1748197" cy="184665"/>
              </a:xfrm>
              <a:prstGeom prst="rect">
                <a:avLst/>
              </a:prstGeom>
              <a:solidFill>
                <a:srgbClr val="DDDDDD"/>
              </a:solidFill>
              <a:ln>
                <a:solidFill>
                  <a:srgbClr val="331740"/>
                </a:solidFill>
              </a:ln>
            </p:spPr>
            <p:txBody>
              <a:bodyPr wrap="square" lIns="0" tIns="0" rIns="0" bIns="0" rtlCol="0">
                <a:spAutoFit/>
              </a:bodyPr>
              <a:lstStyle/>
              <a:p>
                <a:pPr algn="ctr"/>
                <a:r>
                  <a:rPr lang="en-US" sz="1200" dirty="0">
                    <a:latin typeface="Times New Roman" panose="02020603050405020304" pitchFamily="18" charset="0"/>
                    <a:cs typeface="Times New Roman" panose="02020603050405020304" pitchFamily="18" charset="0"/>
                  </a:rPr>
                  <a:t>username@UMgEAR.org</a:t>
                </a:r>
                <a:endParaRPr lang="en-US" sz="2000" dirty="0">
                  <a:latin typeface="Times New Roman" panose="02020603050405020304" pitchFamily="18" charset="0"/>
                  <a:cs typeface="Times New Roman" panose="02020603050405020304" pitchFamily="18" charset="0"/>
                </a:endParaRPr>
              </a:p>
            </p:txBody>
          </p:sp>
        </p:grpSp>
      </p:grpSp>
      <p:sp>
        <p:nvSpPr>
          <p:cNvPr id="365" name="Rounded Rectangle 364"/>
          <p:cNvSpPr/>
          <p:nvPr/>
        </p:nvSpPr>
        <p:spPr>
          <a:xfrm>
            <a:off x="548852" y="20272140"/>
            <a:ext cx="8827885" cy="12779292"/>
          </a:xfrm>
          <a:prstGeom prst="roundRect">
            <a:avLst>
              <a:gd name="adj" fmla="val 4752"/>
            </a:avLst>
          </a:prstGeom>
          <a:solidFill>
            <a:schemeClr val="bg1"/>
          </a:solidFill>
          <a:ln>
            <a:solidFill>
              <a:srgbClr val="3317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ounded Rectangle 371"/>
          <p:cNvSpPr/>
          <p:nvPr/>
        </p:nvSpPr>
        <p:spPr>
          <a:xfrm>
            <a:off x="18402500" y="18084319"/>
            <a:ext cx="3981860" cy="4126820"/>
          </a:xfrm>
          <a:prstGeom prst="roundRect">
            <a:avLst>
              <a:gd name="adj" fmla="val 4752"/>
            </a:avLst>
          </a:prstGeom>
          <a:solidFill>
            <a:schemeClr val="bg1"/>
          </a:solidFill>
          <a:ln>
            <a:solidFill>
              <a:srgbClr val="3317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8" name="Group 2067"/>
          <p:cNvGrpSpPr/>
          <p:nvPr/>
        </p:nvGrpSpPr>
        <p:grpSpPr>
          <a:xfrm>
            <a:off x="17492939" y="13234685"/>
            <a:ext cx="8717739" cy="5396827"/>
            <a:chOff x="17540860" y="13274364"/>
            <a:chExt cx="8717739" cy="5396827"/>
          </a:xfrm>
        </p:grpSpPr>
        <p:grpSp>
          <p:nvGrpSpPr>
            <p:cNvPr id="2067" name="Group 2066"/>
            <p:cNvGrpSpPr/>
            <p:nvPr/>
          </p:nvGrpSpPr>
          <p:grpSpPr>
            <a:xfrm>
              <a:off x="17540860" y="13274364"/>
              <a:ext cx="8717739" cy="5396827"/>
              <a:chOff x="17540860" y="13274364"/>
              <a:chExt cx="8717739" cy="5396827"/>
            </a:xfrm>
          </p:grpSpPr>
          <p:grpSp>
            <p:nvGrpSpPr>
              <p:cNvPr id="15" name="Group 14">
                <a:extLst>
                  <a:ext uri="{FF2B5EF4-FFF2-40B4-BE49-F238E27FC236}">
                    <a16:creationId xmlns:a16="http://schemas.microsoft.com/office/drawing/2014/main" id="{02EE5571-0F23-4791-BE4C-F13D993031C2}"/>
                  </a:ext>
                </a:extLst>
              </p:cNvPr>
              <p:cNvGrpSpPr/>
              <p:nvPr/>
            </p:nvGrpSpPr>
            <p:grpSpPr>
              <a:xfrm>
                <a:off x="18447141" y="13274364"/>
                <a:ext cx="5915870" cy="3300715"/>
                <a:chOff x="20667377" y="20049551"/>
                <a:chExt cx="5915870" cy="3300715"/>
              </a:xfrm>
            </p:grpSpPr>
            <p:sp>
              <p:nvSpPr>
                <p:cNvPr id="252" name="Rectangle 251">
                  <a:extLst>
                    <a:ext uri="{FF2B5EF4-FFF2-40B4-BE49-F238E27FC236}">
                      <a16:creationId xmlns:a16="http://schemas.microsoft.com/office/drawing/2014/main" id="{0D511D5D-3246-4F6E-9A49-82636390FB38}"/>
                    </a:ext>
                  </a:extLst>
                </p:cNvPr>
                <p:cNvSpPr/>
                <p:nvPr/>
              </p:nvSpPr>
              <p:spPr>
                <a:xfrm>
                  <a:off x="21445416" y="20049551"/>
                  <a:ext cx="3316215" cy="523220"/>
                </a:xfrm>
                <a:prstGeom prst="rect">
                  <a:avLst/>
                </a:prstGeom>
                <a:ln>
                  <a:noFill/>
                </a:ln>
              </p:spPr>
              <p:txBody>
                <a:bodyPr wrap="square">
                  <a:spAutoFit/>
                </a:bodyPr>
                <a:lstStyle/>
                <a:p>
                  <a:pPr algn="just"/>
                  <a:r>
                    <a:rPr lang="en-US" sz="2800" b="1" dirty="0"/>
                    <a:t>Note-Taking Feature</a:t>
                  </a:r>
                </a:p>
              </p:txBody>
            </p:sp>
            <p:grpSp>
              <p:nvGrpSpPr>
                <p:cNvPr id="13" name="Group 12">
                  <a:extLst>
                    <a:ext uri="{FF2B5EF4-FFF2-40B4-BE49-F238E27FC236}">
                      <a16:creationId xmlns:a16="http://schemas.microsoft.com/office/drawing/2014/main" id="{8017D05D-2B83-45CA-827B-8DAF812425E1}"/>
                    </a:ext>
                  </a:extLst>
                </p:cNvPr>
                <p:cNvGrpSpPr/>
                <p:nvPr/>
              </p:nvGrpSpPr>
              <p:grpSpPr>
                <a:xfrm>
                  <a:off x="20667377" y="20563709"/>
                  <a:ext cx="5915870" cy="2786557"/>
                  <a:chOff x="20667377" y="20563709"/>
                  <a:chExt cx="5915870" cy="2786557"/>
                </a:xfrm>
              </p:grpSpPr>
              <p:grpSp>
                <p:nvGrpSpPr>
                  <p:cNvPr id="255" name="Group 254">
                    <a:extLst>
                      <a:ext uri="{FF2B5EF4-FFF2-40B4-BE49-F238E27FC236}">
                        <a16:creationId xmlns:a16="http://schemas.microsoft.com/office/drawing/2014/main" id="{8B6B39C6-B93B-4B5A-9A1C-92F3114F1F04}"/>
                      </a:ext>
                    </a:extLst>
                  </p:cNvPr>
                  <p:cNvGrpSpPr/>
                  <p:nvPr/>
                </p:nvGrpSpPr>
                <p:grpSpPr>
                  <a:xfrm>
                    <a:off x="20667377" y="20563709"/>
                    <a:ext cx="4514850" cy="2786557"/>
                    <a:chOff x="8128789" y="29269049"/>
                    <a:chExt cx="4514850" cy="2786557"/>
                  </a:xfrm>
                </p:grpSpPr>
                <p:pic>
                  <p:nvPicPr>
                    <p:cNvPr id="256" name="Picture 255">
                      <a:extLst>
                        <a:ext uri="{FF2B5EF4-FFF2-40B4-BE49-F238E27FC236}">
                          <a16:creationId xmlns:a16="http://schemas.microsoft.com/office/drawing/2014/main" id="{751E645C-7A96-4CC4-B805-730561DEE236}"/>
                        </a:ext>
                      </a:extLst>
                    </p:cNvPr>
                    <p:cNvPicPr>
                      <a:picLocks noChangeAspect="1"/>
                    </p:cNvPicPr>
                    <p:nvPr/>
                  </p:nvPicPr>
                  <p:blipFill rotWithShape="1">
                    <a:blip r:embed="rId4"/>
                    <a:srcRect t="230" b="79060"/>
                    <a:stretch/>
                  </p:blipFill>
                  <p:spPr>
                    <a:xfrm>
                      <a:off x="8128789" y="29269049"/>
                      <a:ext cx="4514850" cy="1773393"/>
                    </a:xfrm>
                    <a:prstGeom prst="rect">
                      <a:avLst/>
                    </a:prstGeom>
                    <a:ln>
                      <a:solidFill>
                        <a:srgbClr val="331740"/>
                      </a:solidFill>
                    </a:ln>
                  </p:spPr>
                </p:pic>
                <p:pic>
                  <p:nvPicPr>
                    <p:cNvPr id="257" name="Picture 256">
                      <a:extLst>
                        <a:ext uri="{FF2B5EF4-FFF2-40B4-BE49-F238E27FC236}">
                          <a16:creationId xmlns:a16="http://schemas.microsoft.com/office/drawing/2014/main" id="{4F0FD4BE-B588-44B2-BBFC-0877BD0B9633}"/>
                        </a:ext>
                      </a:extLst>
                    </p:cNvPr>
                    <p:cNvPicPr>
                      <a:picLocks noChangeAspect="1"/>
                    </p:cNvPicPr>
                    <p:nvPr/>
                  </p:nvPicPr>
                  <p:blipFill rotWithShape="1">
                    <a:blip r:embed="rId4"/>
                    <a:srcRect l="24717" t="29787" r="25311" b="66431"/>
                    <a:stretch/>
                  </p:blipFill>
                  <p:spPr>
                    <a:xfrm>
                      <a:off x="9151112" y="31122156"/>
                      <a:ext cx="3152707" cy="515346"/>
                    </a:xfrm>
                    <a:prstGeom prst="rect">
                      <a:avLst/>
                    </a:prstGeom>
                    <a:ln>
                      <a:noFill/>
                    </a:ln>
                  </p:spPr>
                </p:pic>
                <p:pic>
                  <p:nvPicPr>
                    <p:cNvPr id="258" name="Picture 257">
                      <a:extLst>
                        <a:ext uri="{FF2B5EF4-FFF2-40B4-BE49-F238E27FC236}">
                          <a16:creationId xmlns:a16="http://schemas.microsoft.com/office/drawing/2014/main" id="{C0A4E2F6-5ED5-470F-8BCF-F4F2BE3A26C7}"/>
                        </a:ext>
                      </a:extLst>
                    </p:cNvPr>
                    <p:cNvPicPr>
                      <a:picLocks noChangeAspect="1"/>
                    </p:cNvPicPr>
                    <p:nvPr/>
                  </p:nvPicPr>
                  <p:blipFill rotWithShape="1">
                    <a:blip r:embed="rId4"/>
                    <a:srcRect l="76049" t="93236" r="10871" b="535"/>
                    <a:stretch/>
                  </p:blipFill>
                  <p:spPr>
                    <a:xfrm>
                      <a:off x="12037119" y="31522206"/>
                      <a:ext cx="590550" cy="533400"/>
                    </a:xfrm>
                    <a:prstGeom prst="ellipse">
                      <a:avLst/>
                    </a:prstGeom>
                    <a:ln>
                      <a:noFill/>
                    </a:ln>
                  </p:spPr>
                </p:pic>
              </p:grpSp>
              <p:sp>
                <p:nvSpPr>
                  <p:cNvPr id="158" name="Rectangle 157">
                    <a:extLst>
                      <a:ext uri="{FF2B5EF4-FFF2-40B4-BE49-F238E27FC236}">
                        <a16:creationId xmlns:a16="http://schemas.microsoft.com/office/drawing/2014/main" id="{EAC15DE4-286B-4BED-AA0C-2B07219AE521}"/>
                      </a:ext>
                    </a:extLst>
                  </p:cNvPr>
                  <p:cNvSpPr/>
                  <p:nvPr/>
                </p:nvSpPr>
                <p:spPr>
                  <a:xfrm>
                    <a:off x="22040313" y="21308963"/>
                    <a:ext cx="4542934" cy="180141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9" name="Picture 18"/>
              <p:cNvPicPr>
                <a:picLocks noChangeAspect="1"/>
              </p:cNvPicPr>
              <p:nvPr/>
            </p:nvPicPr>
            <p:blipFill>
              <a:blip r:embed="rId5"/>
              <a:stretch>
                <a:fillRect/>
              </a:stretch>
            </p:blipFill>
            <p:spPr>
              <a:xfrm>
                <a:off x="23182581" y="13797584"/>
                <a:ext cx="3076018" cy="4873607"/>
              </a:xfrm>
              <a:prstGeom prst="rect">
                <a:avLst/>
              </a:prstGeom>
              <a:ln>
                <a:solidFill>
                  <a:srgbClr val="331740"/>
                </a:solidFill>
              </a:ln>
            </p:spPr>
          </p:pic>
          <p:sp>
            <p:nvSpPr>
              <p:cNvPr id="174" name="TextBox 173"/>
              <p:cNvSpPr txBox="1"/>
              <p:nvPr/>
            </p:nvSpPr>
            <p:spPr>
              <a:xfrm>
                <a:off x="17540860" y="13337987"/>
                <a:ext cx="832169" cy="762319"/>
              </a:xfrm>
              <a:prstGeom prst="rect">
                <a:avLst/>
              </a:prstGeom>
              <a:solidFill>
                <a:srgbClr val="2F103E"/>
              </a:solidFill>
            </p:spPr>
            <p:txBody>
              <a:bodyPr wrap="square" rtlCol="0">
                <a:spAutoFit/>
              </a:bodyPr>
              <a:lstStyle/>
              <a:p>
                <a:pPr algn="ctr"/>
                <a:r>
                  <a:rPr lang="en-US" sz="4400" b="1" dirty="0" smtClean="0">
                    <a:solidFill>
                      <a:schemeClr val="bg1"/>
                    </a:solidFill>
                  </a:rPr>
                  <a:t>5</a:t>
                </a:r>
                <a:endParaRPr lang="en-US" sz="4400" b="1" dirty="0">
                  <a:solidFill>
                    <a:schemeClr val="bg1"/>
                  </a:solidFill>
                </a:endParaRPr>
              </a:p>
            </p:txBody>
          </p:sp>
        </p:grpSp>
        <p:pic>
          <p:nvPicPr>
            <p:cNvPr id="2049" name="Picture 2048"/>
            <p:cNvPicPr>
              <a:picLocks noChangeAspect="1"/>
            </p:cNvPicPr>
            <p:nvPr/>
          </p:nvPicPr>
          <p:blipFill rotWithShape="1">
            <a:blip r:embed="rId6"/>
            <a:srcRect t="4849" r="47866"/>
            <a:stretch/>
          </p:blipFill>
          <p:spPr>
            <a:xfrm>
              <a:off x="18421233" y="13342668"/>
              <a:ext cx="506729" cy="414586"/>
            </a:xfrm>
            <a:prstGeom prst="rect">
              <a:avLst/>
            </a:prstGeom>
          </p:spPr>
        </p:pic>
      </p:grpSp>
      <p:pic>
        <p:nvPicPr>
          <p:cNvPr id="3" name="Picture 2"/>
          <p:cNvPicPr>
            <a:picLocks noChangeAspect="1"/>
          </p:cNvPicPr>
          <p:nvPr/>
        </p:nvPicPr>
        <p:blipFill>
          <a:blip r:embed="rId7"/>
          <a:stretch>
            <a:fillRect/>
          </a:stretch>
        </p:blipFill>
        <p:spPr>
          <a:xfrm>
            <a:off x="-1" y="0"/>
            <a:ext cx="43891200" cy="2378619"/>
          </a:xfrm>
          <a:prstGeom prst="rect">
            <a:avLst/>
          </a:prstGeom>
        </p:spPr>
      </p:pic>
      <p:sp>
        <p:nvSpPr>
          <p:cNvPr id="7" name="Rectangle 6"/>
          <p:cNvSpPr/>
          <p:nvPr/>
        </p:nvSpPr>
        <p:spPr>
          <a:xfrm>
            <a:off x="5686622" y="1460535"/>
            <a:ext cx="37800157" cy="1200329"/>
          </a:xfrm>
          <a:prstGeom prst="rect">
            <a:avLst/>
          </a:prstGeom>
        </p:spPr>
        <p:txBody>
          <a:bodyPr wrap="square">
            <a:spAutoFit/>
          </a:bodyPr>
          <a:lstStyle/>
          <a:p>
            <a:pPr algn="ctr"/>
            <a:r>
              <a:rPr lang="en-US" sz="7200" b="1" dirty="0">
                <a:solidFill>
                  <a:srgbClr val="331740"/>
                </a:solidFill>
              </a:rPr>
              <a:t>The gEAR portal v2: a one-stop shop for ear related multi-</a:t>
            </a:r>
            <a:r>
              <a:rPr lang="en-US" sz="7200" b="1" dirty="0" err="1">
                <a:solidFill>
                  <a:srgbClr val="331740"/>
                </a:solidFill>
              </a:rPr>
              <a:t>omic</a:t>
            </a:r>
            <a:r>
              <a:rPr lang="en-US" sz="7200" b="1" dirty="0">
                <a:solidFill>
                  <a:srgbClr val="331740"/>
                </a:solidFill>
              </a:rPr>
              <a:t> data visualization and analysis</a:t>
            </a:r>
          </a:p>
        </p:txBody>
      </p:sp>
      <p:sp>
        <p:nvSpPr>
          <p:cNvPr id="10" name="Rectangle 9"/>
          <p:cNvSpPr/>
          <p:nvPr/>
        </p:nvSpPr>
        <p:spPr>
          <a:xfrm>
            <a:off x="6543531" y="2574117"/>
            <a:ext cx="35882817" cy="1077218"/>
          </a:xfrm>
          <a:prstGeom prst="rect">
            <a:avLst/>
          </a:prstGeom>
        </p:spPr>
        <p:txBody>
          <a:bodyPr wrap="square">
            <a:spAutoFit/>
          </a:bodyPr>
          <a:lstStyle/>
          <a:p>
            <a:pPr algn="ctr"/>
            <a:r>
              <a:rPr lang="en-US" sz="3600" dirty="0"/>
              <a:t>Joshua Orvis</a:t>
            </a:r>
            <a:r>
              <a:rPr lang="en-US" sz="3600" baseline="30000" dirty="0"/>
              <a:t>1</a:t>
            </a:r>
            <a:r>
              <a:rPr lang="en-US" sz="3600" dirty="0"/>
              <a:t>, Dustin Olley</a:t>
            </a:r>
            <a:r>
              <a:rPr lang="en-US" sz="3600" baseline="30000" dirty="0"/>
              <a:t>1</a:t>
            </a:r>
            <a:r>
              <a:rPr lang="en-US" sz="3600" dirty="0"/>
              <a:t>, Jayaram Kancherla</a:t>
            </a:r>
            <a:r>
              <a:rPr lang="en-US" sz="3600" baseline="30000" dirty="0"/>
              <a:t>2</a:t>
            </a:r>
            <a:r>
              <a:rPr lang="en-US" sz="3600" dirty="0"/>
              <a:t>, Beatrice Milon</a:t>
            </a:r>
            <a:r>
              <a:rPr lang="en-US" sz="3600" baseline="30000" dirty="0"/>
              <a:t>1</a:t>
            </a:r>
            <a:r>
              <a:rPr lang="en-US" sz="3600" dirty="0"/>
              <a:t>, Yang Song</a:t>
            </a:r>
            <a:r>
              <a:rPr lang="en-US" sz="3600" baseline="30000" dirty="0"/>
              <a:t>1</a:t>
            </a:r>
            <a:r>
              <a:rPr lang="en-US" sz="3600" dirty="0"/>
              <a:t>, Hector C. Bravo</a:t>
            </a:r>
            <a:r>
              <a:rPr lang="en-US" sz="3600" baseline="30000" dirty="0"/>
              <a:t>2</a:t>
            </a:r>
            <a:r>
              <a:rPr lang="en-US" sz="3600" dirty="0"/>
              <a:t>, Anup A. Mahurkar</a:t>
            </a:r>
            <a:r>
              <a:rPr lang="en-US" sz="3600" baseline="30000" dirty="0"/>
              <a:t>1</a:t>
            </a:r>
            <a:r>
              <a:rPr lang="en-US" sz="3600" dirty="0"/>
              <a:t> and Ronna Hertzano</a:t>
            </a:r>
            <a:r>
              <a:rPr lang="en-US" sz="3600" baseline="30000" dirty="0"/>
              <a:t>1</a:t>
            </a:r>
          </a:p>
          <a:p>
            <a:pPr algn="ctr"/>
            <a:r>
              <a:rPr lang="en-US" sz="2800" i="1" dirty="0"/>
              <a:t>Affiliations</a:t>
            </a:r>
            <a:r>
              <a:rPr lang="en-US" sz="2800" i="1" dirty="0" smtClean="0"/>
              <a:t>: </a:t>
            </a:r>
            <a:r>
              <a:rPr lang="en-US" sz="2800" i="1" baseline="30000" dirty="0" smtClean="0"/>
              <a:t>1</a:t>
            </a:r>
            <a:r>
              <a:rPr lang="en-US" sz="2800" i="1" dirty="0" smtClean="0"/>
              <a:t>University </a:t>
            </a:r>
            <a:r>
              <a:rPr lang="en-US" sz="2800" i="1" dirty="0"/>
              <a:t>of Maryland School of </a:t>
            </a:r>
            <a:r>
              <a:rPr lang="en-US" sz="2800" i="1" dirty="0" smtClean="0"/>
              <a:t>Medicine-Baltimore;</a:t>
            </a:r>
            <a:r>
              <a:rPr lang="en-US" sz="2800" dirty="0" smtClean="0"/>
              <a:t> </a:t>
            </a:r>
            <a:r>
              <a:rPr lang="en-US" sz="2800" i="1" baseline="30000" dirty="0" smtClean="0"/>
              <a:t>2</a:t>
            </a:r>
            <a:r>
              <a:rPr lang="en-US" sz="2800" i="1" dirty="0" smtClean="0"/>
              <a:t>University of Maryland-College Park</a:t>
            </a:r>
            <a:endParaRPr lang="en-US" sz="2800" i="1" dirty="0"/>
          </a:p>
        </p:txBody>
      </p:sp>
      <p:sp>
        <p:nvSpPr>
          <p:cNvPr id="11" name="Rectangle 10"/>
          <p:cNvSpPr/>
          <p:nvPr/>
        </p:nvSpPr>
        <p:spPr>
          <a:xfrm>
            <a:off x="532260" y="4683465"/>
            <a:ext cx="25885967" cy="4062651"/>
          </a:xfrm>
          <a:prstGeom prst="rect">
            <a:avLst/>
          </a:prstGeom>
        </p:spPr>
        <p:txBody>
          <a:bodyPr wrap="square">
            <a:spAutoFit/>
          </a:bodyPr>
          <a:lstStyle/>
          <a:p>
            <a:pPr algn="just"/>
            <a:r>
              <a:rPr lang="en-US" sz="2800" dirty="0"/>
              <a:t>The gEAR portal (gene Expression Analysis Resource, umgear.org) is an online tool for multi-</a:t>
            </a:r>
            <a:r>
              <a:rPr lang="en-US" sz="2800" dirty="0" err="1"/>
              <a:t>omic</a:t>
            </a:r>
            <a:r>
              <a:rPr lang="en-US" sz="2800" dirty="0"/>
              <a:t> and multi-species data visualization, sharing, and analysis. Specifically, the ‘Hearing’ domain of the gEAR portal is designed and maintained for auditory and vestibular researchers. The gEAR is unique in its ability to allow users to upload, view and analyze their own data in the context of previously published datasets, as well as confidentially share their data with collaborators prior to publication. It is also unique in combining not only multiple species but multiple data types including bulk RNA-</a:t>
            </a:r>
            <a:r>
              <a:rPr lang="en-US" sz="2800" dirty="0" err="1"/>
              <a:t>seq</a:t>
            </a:r>
            <a:r>
              <a:rPr lang="en-US" sz="2800" dirty="0"/>
              <a:t>, sorted cell RNA-</a:t>
            </a:r>
            <a:r>
              <a:rPr lang="en-US" sz="2800" dirty="0" err="1"/>
              <a:t>seq</a:t>
            </a:r>
            <a:r>
              <a:rPr lang="en-US" sz="2800" dirty="0"/>
              <a:t>, single cell RNA-</a:t>
            </a:r>
            <a:r>
              <a:rPr lang="en-US" sz="2800" dirty="0" err="1"/>
              <a:t>seq</a:t>
            </a:r>
            <a:r>
              <a:rPr lang="en-US" sz="2800" dirty="0"/>
              <a:t> (scRNA-seq) and </a:t>
            </a:r>
            <a:r>
              <a:rPr lang="en-US" sz="2800" dirty="0" err="1"/>
              <a:t>epigenomics</a:t>
            </a:r>
            <a:r>
              <a:rPr lang="en-US" sz="2800" dirty="0"/>
              <a:t> in a one page, user-friendly, </a:t>
            </a:r>
            <a:r>
              <a:rPr lang="en-US" sz="2800" dirty="0" err="1"/>
              <a:t>browseable</a:t>
            </a:r>
            <a:r>
              <a:rPr lang="en-US" sz="2800" dirty="0"/>
              <a:t> format. Most recently, scRNA-seq has matured to a commonly used technique for measuring gene expression across tissues. To provide researchers access to scRNA-seq data regardless of their programming knowledge, we have integrated a scRNA-seq workbench into the gEAR. The gEAR scRNA-seq workbench provides access to both the raw data of scRNA-seq datasets, as well as to saved expert analyses where cell types have already been assigned – giving researchers rapid insight into gene expression of their cell type of interest. This poster presentation functions as a step-by-step introduction to the gEAR portal, now a mainstream multi-</a:t>
            </a:r>
            <a:r>
              <a:rPr lang="en-US" sz="2800" dirty="0" err="1"/>
              <a:t>omic</a:t>
            </a:r>
            <a:r>
              <a:rPr lang="en-US" sz="2800" dirty="0"/>
              <a:t> data source for the ear research community. </a:t>
            </a:r>
          </a:p>
          <a:p>
            <a:endParaRPr lang="en-US" sz="1000" dirty="0"/>
          </a:p>
          <a:p>
            <a:r>
              <a:rPr lang="en-US" sz="2400" b="1" dirty="0"/>
              <a:t>The gEAR is supported by the Hearing Restoration Project (Hearing Health Foundation) and the NIDCD, NIH (R01DC013817).</a:t>
            </a:r>
          </a:p>
        </p:txBody>
      </p:sp>
      <p:sp>
        <p:nvSpPr>
          <p:cNvPr id="12" name="Rectangle 11"/>
          <p:cNvSpPr/>
          <p:nvPr/>
        </p:nvSpPr>
        <p:spPr>
          <a:xfrm>
            <a:off x="27421239" y="3916639"/>
            <a:ext cx="11381883" cy="769441"/>
          </a:xfrm>
          <a:prstGeom prst="rect">
            <a:avLst/>
          </a:prstGeom>
        </p:spPr>
        <p:txBody>
          <a:bodyPr wrap="square">
            <a:spAutoFit/>
          </a:bodyPr>
          <a:lstStyle/>
          <a:p>
            <a:pPr algn="just"/>
            <a:r>
              <a:rPr lang="en-US" sz="4400" b="1" dirty="0"/>
              <a:t>The Single Cell Analysis Workbench</a:t>
            </a:r>
          </a:p>
        </p:txBody>
      </p:sp>
      <p:sp>
        <p:nvSpPr>
          <p:cNvPr id="21" name="TextBox 20"/>
          <p:cNvSpPr txBox="1"/>
          <p:nvPr/>
        </p:nvSpPr>
        <p:spPr>
          <a:xfrm>
            <a:off x="27421239" y="4683465"/>
            <a:ext cx="15937783" cy="1384995"/>
          </a:xfrm>
          <a:prstGeom prst="rect">
            <a:avLst/>
          </a:prstGeom>
          <a:noFill/>
        </p:spPr>
        <p:txBody>
          <a:bodyPr wrap="square" rtlCol="0">
            <a:spAutoFit/>
          </a:bodyPr>
          <a:lstStyle/>
          <a:p>
            <a:pPr algn="just"/>
            <a:r>
              <a:rPr lang="en-US" sz="2800" dirty="0"/>
              <a:t>The Single Cell Analysis Workbench is a tool under active development. This tool currently implements much of the Seurat pipeline in a graphical user-interface and in an implementation that allows faster data processing and visualization than standard R-based pipelines.   </a:t>
            </a:r>
          </a:p>
        </p:txBody>
      </p:sp>
      <p:pic>
        <p:nvPicPr>
          <p:cNvPr id="42" name="Picture 41"/>
          <p:cNvPicPr>
            <a:picLocks noChangeAspect="1"/>
          </p:cNvPicPr>
          <p:nvPr/>
        </p:nvPicPr>
        <p:blipFill rotWithShape="1">
          <a:blip r:embed="rId8"/>
          <a:srcRect b="14945"/>
          <a:stretch/>
        </p:blipFill>
        <p:spPr>
          <a:xfrm>
            <a:off x="627510" y="30668495"/>
            <a:ext cx="6013096" cy="2000650"/>
          </a:xfrm>
          <a:prstGeom prst="rect">
            <a:avLst/>
          </a:prstGeom>
          <a:ln w="28575">
            <a:noFill/>
          </a:ln>
        </p:spPr>
      </p:pic>
      <p:pic>
        <p:nvPicPr>
          <p:cNvPr id="44" name="Picture 43"/>
          <p:cNvPicPr>
            <a:picLocks noChangeAspect="1"/>
          </p:cNvPicPr>
          <p:nvPr/>
        </p:nvPicPr>
        <p:blipFill rotWithShape="1">
          <a:blip r:embed="rId9"/>
          <a:srcRect r="14254" b="43556"/>
          <a:stretch/>
        </p:blipFill>
        <p:spPr>
          <a:xfrm>
            <a:off x="31438506" y="6280924"/>
            <a:ext cx="11920517" cy="3744660"/>
          </a:xfrm>
          <a:prstGeom prst="rect">
            <a:avLst/>
          </a:prstGeom>
        </p:spPr>
      </p:pic>
      <p:pic>
        <p:nvPicPr>
          <p:cNvPr id="49" name="Picture 48"/>
          <p:cNvPicPr>
            <a:picLocks noChangeAspect="1"/>
          </p:cNvPicPr>
          <p:nvPr/>
        </p:nvPicPr>
        <p:blipFill>
          <a:blip r:embed="rId10"/>
          <a:stretch>
            <a:fillRect/>
          </a:stretch>
        </p:blipFill>
        <p:spPr>
          <a:xfrm>
            <a:off x="28107612" y="33972447"/>
            <a:ext cx="3257236" cy="3858357"/>
          </a:xfrm>
          <a:prstGeom prst="rect">
            <a:avLst/>
          </a:prstGeom>
        </p:spPr>
      </p:pic>
      <p:sp>
        <p:nvSpPr>
          <p:cNvPr id="50" name="Rectangle 49"/>
          <p:cNvSpPr/>
          <p:nvPr/>
        </p:nvSpPr>
        <p:spPr>
          <a:xfrm>
            <a:off x="482603" y="3914024"/>
            <a:ext cx="13258800" cy="769441"/>
          </a:xfrm>
          <a:prstGeom prst="rect">
            <a:avLst/>
          </a:prstGeom>
        </p:spPr>
        <p:txBody>
          <a:bodyPr wrap="square">
            <a:spAutoFit/>
          </a:bodyPr>
          <a:lstStyle/>
          <a:p>
            <a:pPr algn="just"/>
            <a:r>
              <a:rPr lang="en-US" sz="4400" b="1" dirty="0"/>
              <a:t>Introduction to the </a:t>
            </a:r>
            <a:r>
              <a:rPr lang="en-US" sz="4400" b="1" dirty="0" err="1"/>
              <a:t>gEAR</a:t>
            </a:r>
            <a:r>
              <a:rPr lang="en-US" sz="4400" b="1" dirty="0"/>
              <a:t> Portal</a:t>
            </a:r>
          </a:p>
        </p:txBody>
      </p:sp>
      <p:sp>
        <p:nvSpPr>
          <p:cNvPr id="190" name="Rectangle 189"/>
          <p:cNvSpPr/>
          <p:nvPr/>
        </p:nvSpPr>
        <p:spPr>
          <a:xfrm>
            <a:off x="33011062" y="7234625"/>
            <a:ext cx="1402368" cy="584775"/>
          </a:xfrm>
          <a:prstGeom prst="rect">
            <a:avLst/>
          </a:prstGeom>
        </p:spPr>
        <p:txBody>
          <a:bodyPr wrap="square">
            <a:spAutoFit/>
          </a:bodyPr>
          <a:lstStyle/>
          <a:p>
            <a:r>
              <a:rPr lang="en-US" sz="3200" b="1" dirty="0">
                <a:solidFill>
                  <a:srgbClr val="331740"/>
                </a:solidFill>
              </a:rPr>
              <a:t>1.</a:t>
            </a:r>
          </a:p>
        </p:txBody>
      </p:sp>
      <p:sp>
        <p:nvSpPr>
          <p:cNvPr id="191" name="Right Arrow 190"/>
          <p:cNvSpPr/>
          <p:nvPr/>
        </p:nvSpPr>
        <p:spPr>
          <a:xfrm rot="19681374" flipH="1" flipV="1">
            <a:off x="32672621" y="7570070"/>
            <a:ext cx="376241" cy="346930"/>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Shape 87"/>
          <p:cNvSpPr/>
          <p:nvPr/>
        </p:nvSpPr>
        <p:spPr>
          <a:xfrm flipH="1">
            <a:off x="37076050" y="8740052"/>
            <a:ext cx="2709287" cy="788100"/>
          </a:xfrm>
          <a:prstGeom prst="rightArrow">
            <a:avLst>
              <a:gd name="adj1" fmla="val 50000"/>
              <a:gd name="adj2" fmla="val 50000"/>
            </a:avLst>
          </a:prstGeom>
          <a:solidFill>
            <a:srgbClr val="2F103E"/>
          </a:solidFill>
          <a:ln w="9525" cap="flat" cmpd="sng">
            <a:solidFill>
              <a:srgbClr val="331740"/>
            </a:solidFill>
            <a:prstDash val="solid"/>
            <a:round/>
            <a:headEnd type="none" w="sm" len="sm"/>
            <a:tailEnd type="none" w="sm" len="sm"/>
          </a:ln>
        </p:spPr>
        <p:txBody>
          <a:bodyPr spcFirstLastPara="1" wrap="square" lIns="83475" tIns="83475" rIns="83475" bIns="83475" anchor="ctr" anchorCtr="0">
            <a:noAutofit/>
          </a:bodyPr>
          <a:lstStyle/>
          <a:p>
            <a:pPr marL="0" lvl="0" indent="0" rtl="0">
              <a:spcBef>
                <a:spcPts val="0"/>
              </a:spcBef>
              <a:spcAft>
                <a:spcPts val="0"/>
              </a:spcAft>
              <a:buNone/>
            </a:pPr>
            <a:r>
              <a:rPr lang="en" sz="1800" b="1" dirty="0">
                <a:solidFill>
                  <a:srgbClr val="FFFFFF"/>
                </a:solidFill>
                <a:latin typeface="Calibri"/>
                <a:ea typeface="Calibri"/>
                <a:cs typeface="Calibri"/>
                <a:sym typeface="Calibri"/>
              </a:rPr>
              <a:t>1 - Choose a dataset</a:t>
            </a:r>
            <a:endParaRPr sz="1800" b="1" dirty="0">
              <a:solidFill>
                <a:srgbClr val="FFFFFF"/>
              </a:solidFill>
              <a:latin typeface="Calibri"/>
              <a:ea typeface="Calibri"/>
              <a:cs typeface="Calibri"/>
              <a:sym typeface="Calibri"/>
            </a:endParaRPr>
          </a:p>
        </p:txBody>
      </p:sp>
      <p:grpSp>
        <p:nvGrpSpPr>
          <p:cNvPr id="52" name="Group 51"/>
          <p:cNvGrpSpPr/>
          <p:nvPr/>
        </p:nvGrpSpPr>
        <p:grpSpPr>
          <a:xfrm>
            <a:off x="31604616" y="9814293"/>
            <a:ext cx="11754408" cy="2798007"/>
            <a:chOff x="31604616" y="9991275"/>
            <a:chExt cx="11754408" cy="2798007"/>
          </a:xfrm>
        </p:grpSpPr>
        <p:grpSp>
          <p:nvGrpSpPr>
            <p:cNvPr id="2059" name="Group 2058"/>
            <p:cNvGrpSpPr/>
            <p:nvPr/>
          </p:nvGrpSpPr>
          <p:grpSpPr>
            <a:xfrm>
              <a:off x="31604616" y="9991275"/>
              <a:ext cx="11754408" cy="2798007"/>
              <a:chOff x="29727697" y="10923847"/>
              <a:chExt cx="11754408" cy="2798007"/>
            </a:xfrm>
          </p:grpSpPr>
          <p:grpSp>
            <p:nvGrpSpPr>
              <p:cNvPr id="151" name="Group 150"/>
              <p:cNvGrpSpPr/>
              <p:nvPr/>
            </p:nvGrpSpPr>
            <p:grpSpPr>
              <a:xfrm>
                <a:off x="29778738" y="11024981"/>
                <a:ext cx="11615142" cy="2626764"/>
                <a:chOff x="29940931" y="4646036"/>
                <a:chExt cx="11615142" cy="2626764"/>
              </a:xfrm>
            </p:grpSpPr>
            <p:pic>
              <p:nvPicPr>
                <p:cNvPr id="171" name="Picture 170"/>
                <p:cNvPicPr>
                  <a:picLocks noChangeAspect="1"/>
                </p:cNvPicPr>
                <p:nvPr/>
              </p:nvPicPr>
              <p:blipFill rotWithShape="1">
                <a:blip r:embed="rId11"/>
                <a:srcRect l="16944" t="11449" r="50856" b="63775"/>
                <a:stretch/>
              </p:blipFill>
              <p:spPr>
                <a:xfrm>
                  <a:off x="29940931" y="4646036"/>
                  <a:ext cx="5621223" cy="2626764"/>
                </a:xfrm>
                <a:prstGeom prst="rect">
                  <a:avLst/>
                </a:prstGeom>
              </p:spPr>
            </p:pic>
            <p:pic>
              <p:nvPicPr>
                <p:cNvPr id="168" name="Picture 167"/>
                <p:cNvPicPr>
                  <a:picLocks noChangeAspect="1"/>
                </p:cNvPicPr>
                <p:nvPr/>
              </p:nvPicPr>
              <p:blipFill rotWithShape="1">
                <a:blip r:embed="rId11"/>
                <a:srcRect l="51823" t="14163" r="1595" b="75315"/>
                <a:stretch/>
              </p:blipFill>
              <p:spPr>
                <a:xfrm>
                  <a:off x="33580473" y="5086126"/>
                  <a:ext cx="7975600" cy="1093998"/>
                </a:xfrm>
                <a:prstGeom prst="rect">
                  <a:avLst/>
                </a:prstGeom>
              </p:spPr>
            </p:pic>
          </p:grpSp>
          <p:sp>
            <p:nvSpPr>
              <p:cNvPr id="175" name="Rounded Rectangle 174"/>
              <p:cNvSpPr/>
              <p:nvPr/>
            </p:nvSpPr>
            <p:spPr>
              <a:xfrm>
                <a:off x="29727697" y="10923847"/>
                <a:ext cx="11754408" cy="2798007"/>
              </a:xfrm>
              <a:prstGeom prst="roundRect">
                <a:avLst>
                  <a:gd name="adj" fmla="val 1014"/>
                </a:avLst>
              </a:prstGeom>
              <a:noFill/>
              <a:ln>
                <a:solidFill>
                  <a:schemeClr val="bg1">
                    <a:lumMod val="65000"/>
                  </a:schemeClr>
                </a:solid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94" name="Shape 91"/>
            <p:cNvSpPr/>
            <p:nvPr/>
          </p:nvSpPr>
          <p:spPr>
            <a:xfrm flipH="1">
              <a:off x="35480740" y="11677365"/>
              <a:ext cx="2981976" cy="788100"/>
            </a:xfrm>
            <a:prstGeom prst="rightArrow">
              <a:avLst>
                <a:gd name="adj1" fmla="val 50000"/>
                <a:gd name="adj2" fmla="val 50000"/>
              </a:avLst>
            </a:prstGeom>
            <a:solidFill>
              <a:srgbClr val="2F103E"/>
            </a:solidFill>
            <a:ln w="9525" cap="flat" cmpd="sng">
              <a:solidFill>
                <a:srgbClr val="331740"/>
              </a:solidFill>
              <a:prstDash val="solid"/>
              <a:round/>
              <a:headEnd type="none" w="sm" len="sm"/>
              <a:tailEnd type="none" w="sm" len="sm"/>
            </a:ln>
          </p:spPr>
          <p:txBody>
            <a:bodyPr spcFirstLastPara="1" wrap="square" lIns="83475" tIns="83475" rIns="83475" bIns="83475" anchor="ctr" anchorCtr="0">
              <a:noAutofit/>
            </a:bodyPr>
            <a:lstStyle/>
            <a:p>
              <a:pPr marL="0" lvl="0" indent="0" rtl="0">
                <a:spcBef>
                  <a:spcPts val="0"/>
                </a:spcBef>
                <a:spcAft>
                  <a:spcPts val="0"/>
                </a:spcAft>
                <a:buNone/>
              </a:pPr>
              <a:r>
                <a:rPr lang="en" sz="1800" b="1" dirty="0">
                  <a:solidFill>
                    <a:srgbClr val="FFFFFF"/>
                  </a:solidFill>
                  <a:latin typeface="Calibri"/>
                  <a:ea typeface="Calibri"/>
                  <a:cs typeface="Calibri"/>
                  <a:sym typeface="Calibri"/>
                </a:rPr>
                <a:t>2 – Filter  by gene number</a:t>
              </a:r>
              <a:endParaRPr sz="1800" b="1" dirty="0">
                <a:solidFill>
                  <a:srgbClr val="FFFFFF"/>
                </a:solidFill>
                <a:latin typeface="Calibri"/>
                <a:ea typeface="Calibri"/>
                <a:cs typeface="Calibri"/>
                <a:sym typeface="Calibri"/>
              </a:endParaRPr>
            </a:p>
          </p:txBody>
        </p:sp>
      </p:grpSp>
      <p:grpSp>
        <p:nvGrpSpPr>
          <p:cNvPr id="2070" name="Group 2069"/>
          <p:cNvGrpSpPr/>
          <p:nvPr/>
        </p:nvGrpSpPr>
        <p:grpSpPr>
          <a:xfrm>
            <a:off x="31451574" y="12648757"/>
            <a:ext cx="11988014" cy="5116840"/>
            <a:chOff x="29574655" y="13961877"/>
            <a:chExt cx="11988014" cy="5116840"/>
          </a:xfrm>
        </p:grpSpPr>
        <p:pic>
          <p:nvPicPr>
            <p:cNvPr id="45" name="Picture 44"/>
            <p:cNvPicPr>
              <a:picLocks noChangeAspect="1"/>
            </p:cNvPicPr>
            <p:nvPr/>
          </p:nvPicPr>
          <p:blipFill rotWithShape="1">
            <a:blip r:embed="rId12"/>
            <a:srcRect t="13884" r="13934" b="8715"/>
            <a:stretch/>
          </p:blipFill>
          <p:spPr>
            <a:xfrm>
              <a:off x="29574655" y="14001038"/>
              <a:ext cx="11988014" cy="5077679"/>
            </a:xfrm>
            <a:prstGeom prst="rect">
              <a:avLst/>
            </a:prstGeom>
          </p:spPr>
        </p:pic>
        <p:sp>
          <p:nvSpPr>
            <p:cNvPr id="195" name="Shape 91"/>
            <p:cNvSpPr/>
            <p:nvPr/>
          </p:nvSpPr>
          <p:spPr>
            <a:xfrm>
              <a:off x="29745280" y="13961877"/>
              <a:ext cx="2547165" cy="788100"/>
            </a:xfrm>
            <a:prstGeom prst="rightArrow">
              <a:avLst>
                <a:gd name="adj1" fmla="val 50000"/>
                <a:gd name="adj2" fmla="val 50000"/>
              </a:avLst>
            </a:prstGeom>
            <a:solidFill>
              <a:srgbClr val="2F103E"/>
            </a:solidFill>
            <a:ln w="9525" cap="flat" cmpd="sng">
              <a:solidFill>
                <a:srgbClr val="331740"/>
              </a:solidFill>
              <a:prstDash val="solid"/>
              <a:round/>
              <a:headEnd type="none" w="sm" len="sm"/>
              <a:tailEnd type="none" w="sm" len="sm"/>
            </a:ln>
          </p:spPr>
          <p:txBody>
            <a:bodyPr spcFirstLastPara="1" wrap="square" lIns="83475" tIns="83475" rIns="83475" bIns="83475" anchor="ctr" anchorCtr="0">
              <a:noAutofit/>
            </a:bodyPr>
            <a:lstStyle/>
            <a:p>
              <a:pPr marL="0" lvl="0" indent="0" rtl="0">
                <a:spcBef>
                  <a:spcPts val="0"/>
                </a:spcBef>
                <a:spcAft>
                  <a:spcPts val="0"/>
                </a:spcAft>
                <a:buNone/>
              </a:pPr>
              <a:r>
                <a:rPr lang="en" sz="1800" b="1" dirty="0">
                  <a:solidFill>
                    <a:srgbClr val="FFFFFF"/>
                  </a:solidFill>
                  <a:latin typeface="Calibri"/>
                  <a:ea typeface="Calibri"/>
                  <a:cs typeface="Calibri"/>
                  <a:sym typeface="Calibri"/>
                </a:rPr>
                <a:t>3 – QC mito</a:t>
              </a:r>
              <a:endParaRPr sz="1800" b="1" dirty="0">
                <a:solidFill>
                  <a:srgbClr val="FFFFFF"/>
                </a:solidFill>
                <a:latin typeface="Calibri"/>
                <a:ea typeface="Calibri"/>
                <a:cs typeface="Calibri"/>
                <a:sym typeface="Calibri"/>
              </a:endParaRPr>
            </a:p>
          </p:txBody>
        </p:sp>
        <p:sp>
          <p:nvSpPr>
            <p:cNvPr id="196" name="Right Arrow 195"/>
            <p:cNvSpPr/>
            <p:nvPr/>
          </p:nvSpPr>
          <p:spPr>
            <a:xfrm rot="19681374" flipH="1" flipV="1">
              <a:off x="31647204" y="15690581"/>
              <a:ext cx="376241" cy="346930"/>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31897592" y="15235027"/>
              <a:ext cx="561323" cy="584775"/>
            </a:xfrm>
            <a:prstGeom prst="rect">
              <a:avLst/>
            </a:prstGeom>
          </p:spPr>
          <p:txBody>
            <a:bodyPr wrap="square">
              <a:spAutoFit/>
            </a:bodyPr>
            <a:lstStyle/>
            <a:p>
              <a:r>
                <a:rPr lang="en-US" sz="3200" b="1" dirty="0">
                  <a:solidFill>
                    <a:srgbClr val="331740"/>
                  </a:solidFill>
                </a:rPr>
                <a:t>3.</a:t>
              </a:r>
            </a:p>
          </p:txBody>
        </p:sp>
      </p:grpSp>
      <p:grpSp>
        <p:nvGrpSpPr>
          <p:cNvPr id="2063" name="Group 2062">
            <a:extLst>
              <a:ext uri="{FF2B5EF4-FFF2-40B4-BE49-F238E27FC236}">
                <a16:creationId xmlns:a16="http://schemas.microsoft.com/office/drawing/2014/main" id="{B20832AD-173B-40A7-B1B0-D1BDC5039517}"/>
              </a:ext>
            </a:extLst>
          </p:cNvPr>
          <p:cNvGrpSpPr/>
          <p:nvPr/>
        </p:nvGrpSpPr>
        <p:grpSpPr>
          <a:xfrm>
            <a:off x="31467538" y="20876442"/>
            <a:ext cx="11972049" cy="4483561"/>
            <a:chOff x="29590619" y="21436885"/>
            <a:chExt cx="11972049" cy="4483561"/>
          </a:xfrm>
        </p:grpSpPr>
        <p:grpSp>
          <p:nvGrpSpPr>
            <p:cNvPr id="2077" name="Group 2076"/>
            <p:cNvGrpSpPr/>
            <p:nvPr/>
          </p:nvGrpSpPr>
          <p:grpSpPr>
            <a:xfrm>
              <a:off x="29590619" y="21436885"/>
              <a:ext cx="11972049" cy="4483561"/>
              <a:chOff x="29590619" y="22629125"/>
              <a:chExt cx="11972049" cy="4483561"/>
            </a:xfrm>
          </p:grpSpPr>
          <p:pic>
            <p:nvPicPr>
              <p:cNvPr id="9" name="Picture 8"/>
              <p:cNvPicPr>
                <a:picLocks noChangeAspect="1"/>
              </p:cNvPicPr>
              <p:nvPr/>
            </p:nvPicPr>
            <p:blipFill rotWithShape="1">
              <a:blip r:embed="rId13"/>
              <a:srcRect t="14544" r="14033" b="19022"/>
              <a:stretch/>
            </p:blipFill>
            <p:spPr>
              <a:xfrm>
                <a:off x="29590619" y="22642475"/>
                <a:ext cx="11972049" cy="4470211"/>
              </a:xfrm>
              <a:prstGeom prst="rect">
                <a:avLst/>
              </a:prstGeom>
            </p:spPr>
          </p:pic>
          <p:sp>
            <p:nvSpPr>
              <p:cNvPr id="204" name="Shape 91"/>
              <p:cNvSpPr/>
              <p:nvPr/>
            </p:nvSpPr>
            <p:spPr>
              <a:xfrm>
                <a:off x="29757005" y="22629125"/>
                <a:ext cx="2570610" cy="788100"/>
              </a:xfrm>
              <a:prstGeom prst="rightArrow">
                <a:avLst>
                  <a:gd name="adj1" fmla="val 50000"/>
                  <a:gd name="adj2" fmla="val 50000"/>
                </a:avLst>
              </a:prstGeom>
              <a:solidFill>
                <a:srgbClr val="2F103E"/>
              </a:solidFill>
              <a:ln w="9525" cap="flat" cmpd="sng">
                <a:solidFill>
                  <a:srgbClr val="331740"/>
                </a:solidFill>
                <a:prstDash val="solid"/>
                <a:round/>
                <a:headEnd type="none" w="sm" len="sm"/>
                <a:tailEnd type="none" w="sm" len="sm"/>
              </a:ln>
            </p:spPr>
            <p:txBody>
              <a:bodyPr spcFirstLastPara="1" wrap="square" lIns="83475" tIns="83475" rIns="83475" bIns="83475" anchor="ctr" anchorCtr="0">
                <a:noAutofit/>
              </a:bodyPr>
              <a:lstStyle/>
              <a:p>
                <a:pPr marL="0" lvl="0" indent="0" rtl="0">
                  <a:spcBef>
                    <a:spcPts val="0"/>
                  </a:spcBef>
                  <a:spcAft>
                    <a:spcPts val="0"/>
                  </a:spcAft>
                  <a:buNone/>
                </a:pPr>
                <a:r>
                  <a:rPr lang="en" sz="1800" b="1" dirty="0">
                    <a:solidFill>
                      <a:srgbClr val="FFFFFF"/>
                    </a:solidFill>
                    <a:latin typeface="Calibri"/>
                    <a:ea typeface="Calibri"/>
                    <a:cs typeface="Calibri"/>
                    <a:sym typeface="Calibri"/>
                  </a:rPr>
                  <a:t>5 – PCA</a:t>
                </a:r>
                <a:endParaRPr sz="1800" b="1" dirty="0">
                  <a:solidFill>
                    <a:srgbClr val="FFFFFF"/>
                  </a:solidFill>
                  <a:latin typeface="Calibri"/>
                  <a:ea typeface="Calibri"/>
                  <a:cs typeface="Calibri"/>
                  <a:sym typeface="Calibri"/>
                </a:endParaRPr>
              </a:p>
            </p:txBody>
          </p:sp>
          <p:sp>
            <p:nvSpPr>
              <p:cNvPr id="205" name="Right Arrow 204"/>
              <p:cNvSpPr/>
              <p:nvPr/>
            </p:nvSpPr>
            <p:spPr>
              <a:xfrm rot="19681374" flipH="1" flipV="1">
                <a:off x="31920721" y="25435210"/>
                <a:ext cx="376241" cy="346930"/>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32394277" y="25040708"/>
                <a:ext cx="929778" cy="584775"/>
              </a:xfrm>
              <a:prstGeom prst="rect">
                <a:avLst/>
              </a:prstGeom>
            </p:spPr>
            <p:txBody>
              <a:bodyPr wrap="square">
                <a:spAutoFit/>
              </a:bodyPr>
              <a:lstStyle/>
              <a:p>
                <a:r>
                  <a:rPr lang="en-US" sz="3200" b="1" dirty="0">
                    <a:solidFill>
                      <a:srgbClr val="331740"/>
                    </a:solidFill>
                  </a:rPr>
                  <a:t>5.</a:t>
                </a:r>
              </a:p>
            </p:txBody>
          </p:sp>
        </p:grpSp>
        <p:sp>
          <p:nvSpPr>
            <p:cNvPr id="221" name="TextBox 220"/>
            <p:cNvSpPr txBox="1"/>
            <p:nvPr/>
          </p:nvSpPr>
          <p:spPr>
            <a:xfrm>
              <a:off x="32597242" y="22224985"/>
              <a:ext cx="599844" cy="261610"/>
            </a:xfrm>
            <a:prstGeom prst="rect">
              <a:avLst/>
            </a:prstGeom>
            <a:noFill/>
          </p:spPr>
          <p:txBody>
            <a:bodyPr wrap="none" rtlCol="0">
              <a:spAutoFit/>
            </a:bodyPr>
            <a:lstStyle/>
            <a:p>
              <a:r>
                <a:rPr lang="en-US" sz="1100" b="1" dirty="0">
                  <a:solidFill>
                    <a:schemeClr val="tx1">
                      <a:lumMod val="50000"/>
                      <a:lumOff val="50000"/>
                    </a:schemeClr>
                  </a:solidFill>
                </a:rPr>
                <a:t>Pou3f4</a:t>
              </a:r>
            </a:p>
          </p:txBody>
        </p:sp>
        <p:pic>
          <p:nvPicPr>
            <p:cNvPr id="222" name="Picture 221"/>
            <p:cNvPicPr>
              <a:picLocks noChangeAspect="1"/>
            </p:cNvPicPr>
            <p:nvPr/>
          </p:nvPicPr>
          <p:blipFill rotWithShape="1">
            <a:blip r:embed="rId14"/>
            <a:srcRect l="37954" t="8575" r="35917" b="54244"/>
            <a:stretch/>
          </p:blipFill>
          <p:spPr>
            <a:xfrm>
              <a:off x="35632818" y="23324890"/>
              <a:ext cx="2480226" cy="2402269"/>
            </a:xfrm>
            <a:prstGeom prst="rect">
              <a:avLst/>
            </a:prstGeom>
          </p:spPr>
        </p:pic>
      </p:grpSp>
      <p:grpSp>
        <p:nvGrpSpPr>
          <p:cNvPr id="260" name="Group 259">
            <a:extLst>
              <a:ext uri="{FF2B5EF4-FFF2-40B4-BE49-F238E27FC236}">
                <a16:creationId xmlns:a16="http://schemas.microsoft.com/office/drawing/2014/main" id="{A4777576-EC3C-4994-AAB0-8ABFB7ADD213}"/>
              </a:ext>
            </a:extLst>
          </p:cNvPr>
          <p:cNvGrpSpPr/>
          <p:nvPr/>
        </p:nvGrpSpPr>
        <p:grpSpPr>
          <a:xfrm>
            <a:off x="883809" y="9271110"/>
            <a:ext cx="12025404" cy="5728580"/>
            <a:chOff x="16804523" y="9583114"/>
            <a:chExt cx="12025404" cy="5728580"/>
          </a:xfrm>
        </p:grpSpPr>
        <p:grpSp>
          <p:nvGrpSpPr>
            <p:cNvPr id="62" name="Group 61">
              <a:extLst>
                <a:ext uri="{FF2B5EF4-FFF2-40B4-BE49-F238E27FC236}">
                  <a16:creationId xmlns:a16="http://schemas.microsoft.com/office/drawing/2014/main" id="{4A6F9451-5E47-420E-A1FE-ADCE1D355055}"/>
                </a:ext>
              </a:extLst>
            </p:cNvPr>
            <p:cNvGrpSpPr/>
            <p:nvPr/>
          </p:nvGrpSpPr>
          <p:grpSpPr>
            <a:xfrm>
              <a:off x="17855437" y="9583114"/>
              <a:ext cx="10974490" cy="5728580"/>
              <a:chOff x="17888095" y="9789948"/>
              <a:chExt cx="10974490" cy="5728580"/>
            </a:xfrm>
          </p:grpSpPr>
          <p:pic>
            <p:nvPicPr>
              <p:cNvPr id="224" name="Picture 223">
                <a:extLst>
                  <a:ext uri="{FF2B5EF4-FFF2-40B4-BE49-F238E27FC236}">
                    <a16:creationId xmlns:a16="http://schemas.microsoft.com/office/drawing/2014/main" id="{A5D15F5F-60EC-4FA5-91C0-8A32D5F0EF00}"/>
                  </a:ext>
                </a:extLst>
              </p:cNvPr>
              <p:cNvPicPr>
                <a:picLocks noChangeAspect="1"/>
              </p:cNvPicPr>
              <p:nvPr/>
            </p:nvPicPr>
            <p:blipFill rotWithShape="1">
              <a:blip r:embed="rId15"/>
              <a:srcRect b="13381"/>
              <a:stretch/>
            </p:blipFill>
            <p:spPr>
              <a:xfrm>
                <a:off x="19156813" y="9789948"/>
                <a:ext cx="4885655" cy="3415539"/>
              </a:xfrm>
              <a:prstGeom prst="rect">
                <a:avLst/>
              </a:prstGeom>
            </p:spPr>
          </p:pic>
          <p:pic>
            <p:nvPicPr>
              <p:cNvPr id="226" name="Picture 225">
                <a:extLst>
                  <a:ext uri="{FF2B5EF4-FFF2-40B4-BE49-F238E27FC236}">
                    <a16:creationId xmlns:a16="http://schemas.microsoft.com/office/drawing/2014/main" id="{5C18D13E-C1E7-4FCA-8E2B-3C0E664C87FB}"/>
                  </a:ext>
                </a:extLst>
              </p:cNvPr>
              <p:cNvPicPr>
                <a:picLocks noChangeAspect="1"/>
              </p:cNvPicPr>
              <p:nvPr/>
            </p:nvPicPr>
            <p:blipFill rotWithShape="1">
              <a:blip r:embed="rId16"/>
              <a:srcRect l="7805" b="34910"/>
              <a:stretch/>
            </p:blipFill>
            <p:spPr>
              <a:xfrm>
                <a:off x="23320416" y="10105169"/>
                <a:ext cx="4962038" cy="2209950"/>
              </a:xfrm>
              <a:prstGeom prst="rect">
                <a:avLst/>
              </a:prstGeom>
            </p:spPr>
          </p:pic>
          <p:pic>
            <p:nvPicPr>
              <p:cNvPr id="227" name="Picture 226">
                <a:extLst>
                  <a:ext uri="{FF2B5EF4-FFF2-40B4-BE49-F238E27FC236}">
                    <a16:creationId xmlns:a16="http://schemas.microsoft.com/office/drawing/2014/main" id="{6ABB974F-B72F-40F0-800A-4A05AE4F1819}"/>
                  </a:ext>
                </a:extLst>
              </p:cNvPr>
              <p:cNvPicPr>
                <a:picLocks noChangeAspect="1"/>
              </p:cNvPicPr>
              <p:nvPr/>
            </p:nvPicPr>
            <p:blipFill rotWithShape="1">
              <a:blip r:embed="rId17"/>
              <a:srcRect b="22544"/>
              <a:stretch/>
            </p:blipFill>
            <p:spPr>
              <a:xfrm>
                <a:off x="17888095" y="11622011"/>
                <a:ext cx="5076899" cy="2607975"/>
              </a:xfrm>
              <a:prstGeom prst="rect">
                <a:avLst/>
              </a:prstGeom>
            </p:spPr>
          </p:pic>
          <p:pic>
            <p:nvPicPr>
              <p:cNvPr id="231" name="Picture 230">
                <a:extLst>
                  <a:ext uri="{FF2B5EF4-FFF2-40B4-BE49-F238E27FC236}">
                    <a16:creationId xmlns:a16="http://schemas.microsoft.com/office/drawing/2014/main" id="{48EC35C3-B4A8-455D-B7D8-68A62D2F9E24}"/>
                  </a:ext>
                </a:extLst>
              </p:cNvPr>
              <p:cNvPicPr>
                <a:picLocks noChangeAspect="1"/>
              </p:cNvPicPr>
              <p:nvPr/>
            </p:nvPicPr>
            <p:blipFill rotWithShape="1">
              <a:blip r:embed="rId18"/>
              <a:srcRect b="4939"/>
              <a:stretch/>
            </p:blipFill>
            <p:spPr>
              <a:xfrm>
                <a:off x="21304906" y="12433995"/>
                <a:ext cx="5091589" cy="3084533"/>
              </a:xfrm>
              <a:prstGeom prst="rect">
                <a:avLst/>
              </a:prstGeom>
            </p:spPr>
          </p:pic>
          <p:pic>
            <p:nvPicPr>
              <p:cNvPr id="238" name="Picture 237">
                <a:extLst>
                  <a:ext uri="{FF2B5EF4-FFF2-40B4-BE49-F238E27FC236}">
                    <a16:creationId xmlns:a16="http://schemas.microsoft.com/office/drawing/2014/main" id="{C2A9334F-7F3F-438B-A622-B4E654F0EC78}"/>
                  </a:ext>
                </a:extLst>
              </p:cNvPr>
              <p:cNvPicPr>
                <a:picLocks noChangeAspect="1"/>
              </p:cNvPicPr>
              <p:nvPr/>
            </p:nvPicPr>
            <p:blipFill>
              <a:blip r:embed="rId19"/>
              <a:stretch>
                <a:fillRect/>
              </a:stretch>
            </p:blipFill>
            <p:spPr>
              <a:xfrm>
                <a:off x="24744932" y="12003313"/>
                <a:ext cx="4117653" cy="3271498"/>
              </a:xfrm>
              <a:prstGeom prst="rect">
                <a:avLst/>
              </a:prstGeom>
            </p:spPr>
          </p:pic>
        </p:grpSp>
        <p:sp>
          <p:nvSpPr>
            <p:cNvPr id="249" name="Rectangle 248">
              <a:extLst>
                <a:ext uri="{FF2B5EF4-FFF2-40B4-BE49-F238E27FC236}">
                  <a16:creationId xmlns:a16="http://schemas.microsoft.com/office/drawing/2014/main" id="{5952ADD0-0807-43E6-8E6E-30CB758E3A0F}"/>
                </a:ext>
              </a:extLst>
            </p:cNvPr>
            <p:cNvSpPr/>
            <p:nvPr/>
          </p:nvSpPr>
          <p:spPr>
            <a:xfrm>
              <a:off x="16804523" y="14142971"/>
              <a:ext cx="4761183" cy="523220"/>
            </a:xfrm>
            <a:prstGeom prst="rect">
              <a:avLst/>
            </a:prstGeom>
          </p:spPr>
          <p:txBody>
            <a:bodyPr wrap="square">
              <a:spAutoFit/>
            </a:bodyPr>
            <a:lstStyle/>
            <a:p>
              <a:r>
                <a:rPr lang="en-US" sz="2800" b="1" dirty="0"/>
                <a:t>Link-Outs to Other Databases</a:t>
              </a:r>
            </a:p>
          </p:txBody>
        </p:sp>
      </p:grpSp>
      <p:sp>
        <p:nvSpPr>
          <p:cNvPr id="95" name="Rectangle 94">
            <a:extLst>
              <a:ext uri="{FF2B5EF4-FFF2-40B4-BE49-F238E27FC236}">
                <a16:creationId xmlns:a16="http://schemas.microsoft.com/office/drawing/2014/main" id="{0F264551-A563-4763-94C1-8D2E116EB6CE}"/>
              </a:ext>
            </a:extLst>
          </p:cNvPr>
          <p:cNvSpPr/>
          <p:nvPr/>
        </p:nvSpPr>
        <p:spPr>
          <a:xfrm>
            <a:off x="7315880" y="15235404"/>
            <a:ext cx="10908159" cy="17553034"/>
          </a:xfrm>
          <a:prstGeom prst="rect">
            <a:avLst/>
          </a:prstGeom>
          <a:noFill/>
          <a:ln w="38100">
            <a:noFill/>
          </a:ln>
          <a:effectLst>
            <a:glow rad="101600">
              <a:srgbClr val="7030A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3" name="Picture 332">
            <a:extLst>
              <a:ext uri="{FF2B5EF4-FFF2-40B4-BE49-F238E27FC236}">
                <a16:creationId xmlns:a16="http://schemas.microsoft.com/office/drawing/2014/main" id="{C001635A-8E62-4E5D-8A4F-A859A788172F}"/>
              </a:ext>
            </a:extLst>
          </p:cNvPr>
          <p:cNvPicPr>
            <a:picLocks noChangeAspect="1"/>
          </p:cNvPicPr>
          <p:nvPr/>
        </p:nvPicPr>
        <p:blipFill rotWithShape="1">
          <a:blip r:embed="rId9"/>
          <a:srcRect l="48452" t="577" r="4145" b="93901"/>
          <a:stretch/>
        </p:blipFill>
        <p:spPr>
          <a:xfrm>
            <a:off x="36769037" y="6342378"/>
            <a:ext cx="6589986" cy="366237"/>
          </a:xfrm>
          <a:prstGeom prst="rect">
            <a:avLst/>
          </a:prstGeom>
        </p:spPr>
      </p:pic>
      <p:sp>
        <p:nvSpPr>
          <p:cNvPr id="169" name="TextBox 168"/>
          <p:cNvSpPr txBox="1"/>
          <p:nvPr/>
        </p:nvSpPr>
        <p:spPr>
          <a:xfrm>
            <a:off x="943670" y="12927198"/>
            <a:ext cx="832169" cy="762319"/>
          </a:xfrm>
          <a:prstGeom prst="rect">
            <a:avLst/>
          </a:prstGeom>
          <a:solidFill>
            <a:srgbClr val="2F103E"/>
          </a:solidFill>
        </p:spPr>
        <p:txBody>
          <a:bodyPr wrap="square" rtlCol="0">
            <a:spAutoFit/>
          </a:bodyPr>
          <a:lstStyle/>
          <a:p>
            <a:pPr algn="ctr"/>
            <a:r>
              <a:rPr lang="en-US" sz="4400" b="1" dirty="0" smtClean="0">
                <a:solidFill>
                  <a:schemeClr val="bg1"/>
                </a:solidFill>
              </a:rPr>
              <a:t>2</a:t>
            </a:r>
            <a:endParaRPr lang="en-US" sz="4400" b="1" dirty="0">
              <a:solidFill>
                <a:schemeClr val="bg1"/>
              </a:solidFill>
            </a:endParaRPr>
          </a:p>
        </p:txBody>
      </p:sp>
      <p:grpSp>
        <p:nvGrpSpPr>
          <p:cNvPr id="2072" name="Group 2071"/>
          <p:cNvGrpSpPr/>
          <p:nvPr/>
        </p:nvGrpSpPr>
        <p:grpSpPr>
          <a:xfrm>
            <a:off x="22055673" y="9305632"/>
            <a:ext cx="5163341" cy="2926657"/>
            <a:chOff x="18586185" y="18224675"/>
            <a:chExt cx="5163341" cy="2926657"/>
          </a:xfrm>
        </p:grpSpPr>
        <p:grpSp>
          <p:nvGrpSpPr>
            <p:cNvPr id="274" name="Group 273">
              <a:extLst>
                <a:ext uri="{FF2B5EF4-FFF2-40B4-BE49-F238E27FC236}">
                  <a16:creationId xmlns:a16="http://schemas.microsoft.com/office/drawing/2014/main" id="{5B8101C9-FA2E-4EE6-A2A2-007BE187E289}"/>
                </a:ext>
              </a:extLst>
            </p:cNvPr>
            <p:cNvGrpSpPr/>
            <p:nvPr/>
          </p:nvGrpSpPr>
          <p:grpSpPr>
            <a:xfrm>
              <a:off x="18768300" y="18315968"/>
              <a:ext cx="4981226" cy="2835364"/>
              <a:chOff x="9500486" y="33459725"/>
              <a:chExt cx="5757776" cy="3106471"/>
            </a:xfrm>
          </p:grpSpPr>
          <p:pic>
            <p:nvPicPr>
              <p:cNvPr id="269" name="Picture 268">
                <a:extLst>
                  <a:ext uri="{FF2B5EF4-FFF2-40B4-BE49-F238E27FC236}">
                    <a16:creationId xmlns:a16="http://schemas.microsoft.com/office/drawing/2014/main" id="{AA91D5ED-B41C-443D-ABB6-4B971CCB9DA7}"/>
                  </a:ext>
                </a:extLst>
              </p:cNvPr>
              <p:cNvPicPr>
                <a:picLocks noChangeAspect="1"/>
              </p:cNvPicPr>
              <p:nvPr/>
            </p:nvPicPr>
            <p:blipFill rotWithShape="1">
              <a:blip r:embed="rId2"/>
              <a:srcRect l="23064" t="80451" r="55091" b="12540"/>
              <a:stretch/>
            </p:blipFill>
            <p:spPr>
              <a:xfrm>
                <a:off x="9522961" y="34422015"/>
                <a:ext cx="3833271" cy="1855329"/>
              </a:xfrm>
              <a:prstGeom prst="rect">
                <a:avLst/>
              </a:prstGeom>
              <a:ln>
                <a:noFill/>
              </a:ln>
            </p:spPr>
          </p:pic>
          <p:sp>
            <p:nvSpPr>
              <p:cNvPr id="270" name="Rectangle 269">
                <a:extLst>
                  <a:ext uri="{FF2B5EF4-FFF2-40B4-BE49-F238E27FC236}">
                    <a16:creationId xmlns:a16="http://schemas.microsoft.com/office/drawing/2014/main" id="{852187E2-0895-4FF6-ACC8-5942129A9AA6}"/>
                  </a:ext>
                </a:extLst>
              </p:cNvPr>
              <p:cNvSpPr/>
              <p:nvPr/>
            </p:nvSpPr>
            <p:spPr>
              <a:xfrm>
                <a:off x="10189861" y="33459725"/>
                <a:ext cx="4390327" cy="523220"/>
              </a:xfrm>
              <a:prstGeom prst="rect">
                <a:avLst/>
              </a:prstGeom>
            </p:spPr>
            <p:txBody>
              <a:bodyPr wrap="square">
                <a:spAutoFit/>
              </a:bodyPr>
              <a:lstStyle/>
              <a:p>
                <a:pPr algn="ctr"/>
                <a:r>
                  <a:rPr lang="en-US" sz="2800" b="1" dirty="0" smtClean="0"/>
                  <a:t>Tool tip – hover over for info</a:t>
                </a:r>
                <a:endParaRPr lang="en-US" sz="2800" b="1" dirty="0"/>
              </a:p>
            </p:txBody>
          </p:sp>
          <p:grpSp>
            <p:nvGrpSpPr>
              <p:cNvPr id="273" name="Group 272">
                <a:extLst>
                  <a:ext uri="{FF2B5EF4-FFF2-40B4-BE49-F238E27FC236}">
                    <a16:creationId xmlns:a16="http://schemas.microsoft.com/office/drawing/2014/main" id="{2627FB00-AEA7-4A06-8C05-ED2511C680D3}"/>
                  </a:ext>
                </a:extLst>
              </p:cNvPr>
              <p:cNvGrpSpPr/>
              <p:nvPr/>
            </p:nvGrpSpPr>
            <p:grpSpPr>
              <a:xfrm>
                <a:off x="9500486" y="33967014"/>
                <a:ext cx="5757776" cy="2599182"/>
                <a:chOff x="9500486" y="33967014"/>
                <a:chExt cx="5757776" cy="2599182"/>
              </a:xfrm>
            </p:grpSpPr>
            <p:sp>
              <p:nvSpPr>
                <p:cNvPr id="254" name="Right Arrow 2050">
                  <a:extLst>
                    <a:ext uri="{FF2B5EF4-FFF2-40B4-BE49-F238E27FC236}">
                      <a16:creationId xmlns:a16="http://schemas.microsoft.com/office/drawing/2014/main" id="{D7212E5A-59D5-46BF-AA44-CE80EE9F5F28}"/>
                    </a:ext>
                  </a:extLst>
                </p:cNvPr>
                <p:cNvSpPr/>
                <p:nvPr/>
              </p:nvSpPr>
              <p:spPr>
                <a:xfrm rot="13219949">
                  <a:off x="12922455" y="35132044"/>
                  <a:ext cx="376240" cy="346930"/>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3" name="Picture 252">
                  <a:extLst>
                    <a:ext uri="{FF2B5EF4-FFF2-40B4-BE49-F238E27FC236}">
                      <a16:creationId xmlns:a16="http://schemas.microsoft.com/office/drawing/2014/main" id="{2C346E94-F8CE-484D-83DD-E2FB6E1F9176}"/>
                    </a:ext>
                  </a:extLst>
                </p:cNvPr>
                <p:cNvPicPr>
                  <a:picLocks noChangeAspect="1"/>
                </p:cNvPicPr>
                <p:nvPr/>
              </p:nvPicPr>
              <p:blipFill rotWithShape="1">
                <a:blip r:embed="rId20"/>
                <a:srcRect l="31318" t="37741" r="60934" b="59768"/>
                <a:stretch/>
              </p:blipFill>
              <p:spPr>
                <a:xfrm>
                  <a:off x="11837228" y="34534082"/>
                  <a:ext cx="2188243" cy="395745"/>
                </a:xfrm>
                <a:prstGeom prst="rect">
                  <a:avLst/>
                </a:prstGeom>
              </p:spPr>
            </p:pic>
            <p:sp>
              <p:nvSpPr>
                <p:cNvPr id="272" name="Rectangle 271">
                  <a:extLst>
                    <a:ext uri="{FF2B5EF4-FFF2-40B4-BE49-F238E27FC236}">
                      <a16:creationId xmlns:a16="http://schemas.microsoft.com/office/drawing/2014/main" id="{8F6AB769-5E87-463B-B431-F1509DF52D8C}"/>
                    </a:ext>
                  </a:extLst>
                </p:cNvPr>
                <p:cNvSpPr/>
                <p:nvPr/>
              </p:nvSpPr>
              <p:spPr>
                <a:xfrm>
                  <a:off x="9500486" y="33967014"/>
                  <a:ext cx="5757776" cy="259918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0" name="TextBox 179"/>
            <p:cNvSpPr txBox="1"/>
            <p:nvPr/>
          </p:nvSpPr>
          <p:spPr>
            <a:xfrm>
              <a:off x="18586185" y="18224675"/>
              <a:ext cx="832169" cy="762319"/>
            </a:xfrm>
            <a:prstGeom prst="rect">
              <a:avLst/>
            </a:prstGeom>
            <a:solidFill>
              <a:srgbClr val="2F103E"/>
            </a:solidFill>
          </p:spPr>
          <p:txBody>
            <a:bodyPr wrap="square" rtlCol="0">
              <a:spAutoFit/>
            </a:bodyPr>
            <a:lstStyle/>
            <a:p>
              <a:pPr algn="ctr"/>
              <a:r>
                <a:rPr lang="en-US" sz="4400" b="1" dirty="0" smtClean="0">
                  <a:solidFill>
                    <a:schemeClr val="bg1"/>
                  </a:solidFill>
                </a:rPr>
                <a:t>4</a:t>
              </a:r>
              <a:endParaRPr lang="en-US" sz="4400" b="1" dirty="0">
                <a:solidFill>
                  <a:schemeClr val="bg1"/>
                </a:solidFill>
              </a:endParaRPr>
            </a:p>
          </p:txBody>
        </p:sp>
      </p:grpSp>
      <p:sp>
        <p:nvSpPr>
          <p:cNvPr id="181" name="TextBox 180"/>
          <p:cNvSpPr txBox="1"/>
          <p:nvPr/>
        </p:nvSpPr>
        <p:spPr>
          <a:xfrm>
            <a:off x="723655" y="21007446"/>
            <a:ext cx="1038156" cy="769441"/>
          </a:xfrm>
          <a:prstGeom prst="rect">
            <a:avLst/>
          </a:prstGeom>
          <a:solidFill>
            <a:srgbClr val="2F103E"/>
          </a:solidFill>
        </p:spPr>
        <p:txBody>
          <a:bodyPr wrap="square" rtlCol="0">
            <a:spAutoFit/>
          </a:bodyPr>
          <a:lstStyle/>
          <a:p>
            <a:pPr algn="ctr"/>
            <a:r>
              <a:rPr lang="en-US" sz="4400" b="1" dirty="0" smtClean="0">
                <a:solidFill>
                  <a:schemeClr val="bg1"/>
                </a:solidFill>
              </a:rPr>
              <a:t>10a</a:t>
            </a:r>
            <a:endParaRPr lang="en-US" sz="4400" b="1" dirty="0">
              <a:solidFill>
                <a:schemeClr val="bg1"/>
              </a:solidFill>
            </a:endParaRPr>
          </a:p>
        </p:txBody>
      </p:sp>
      <p:sp>
        <p:nvSpPr>
          <p:cNvPr id="31" name="TextBox 30"/>
          <p:cNvSpPr txBox="1"/>
          <p:nvPr/>
        </p:nvSpPr>
        <p:spPr>
          <a:xfrm>
            <a:off x="27472088" y="6233278"/>
            <a:ext cx="3835965" cy="1384995"/>
          </a:xfrm>
          <a:prstGeom prst="rect">
            <a:avLst/>
          </a:prstGeom>
          <a:noFill/>
        </p:spPr>
        <p:txBody>
          <a:bodyPr wrap="square" rtlCol="0">
            <a:spAutoFit/>
          </a:bodyPr>
          <a:lstStyle/>
          <a:p>
            <a:r>
              <a:rPr lang="en-US" sz="2800" dirty="0" smtClean="0"/>
              <a:t>The analysis workbench is accessible from the dropdown menu</a:t>
            </a:r>
            <a:endParaRPr lang="en-US" sz="2800" dirty="0"/>
          </a:p>
        </p:txBody>
      </p:sp>
      <p:sp>
        <p:nvSpPr>
          <p:cNvPr id="251" name="Rectangle 250"/>
          <p:cNvSpPr/>
          <p:nvPr/>
        </p:nvSpPr>
        <p:spPr>
          <a:xfrm>
            <a:off x="188598" y="3937675"/>
            <a:ext cx="26570751" cy="34070295"/>
          </a:xfrm>
          <a:prstGeom prst="rect">
            <a:avLst/>
          </a:prstGeom>
          <a:noFill/>
          <a:ln w="28575">
            <a:solidFill>
              <a:srgbClr val="2F10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27282274" y="3937675"/>
            <a:ext cx="16204505" cy="34070295"/>
          </a:xfrm>
          <a:prstGeom prst="rect">
            <a:avLst/>
          </a:prstGeom>
          <a:noFill/>
          <a:ln w="28575">
            <a:solidFill>
              <a:srgbClr val="2F10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31451574" y="25307778"/>
            <a:ext cx="11972048" cy="2717300"/>
            <a:chOff x="31451574" y="26015706"/>
            <a:chExt cx="11972048" cy="2717300"/>
          </a:xfrm>
        </p:grpSpPr>
        <p:grpSp>
          <p:nvGrpSpPr>
            <p:cNvPr id="90" name="Group 89"/>
            <p:cNvGrpSpPr/>
            <p:nvPr/>
          </p:nvGrpSpPr>
          <p:grpSpPr>
            <a:xfrm>
              <a:off x="31451574" y="26015706"/>
              <a:ext cx="11972048" cy="2717300"/>
              <a:chOff x="29574655" y="26877356"/>
              <a:chExt cx="11972048" cy="2717300"/>
            </a:xfrm>
          </p:grpSpPr>
          <p:grpSp>
            <p:nvGrpSpPr>
              <p:cNvPr id="2079" name="Group 2078"/>
              <p:cNvGrpSpPr/>
              <p:nvPr/>
            </p:nvGrpSpPr>
            <p:grpSpPr>
              <a:xfrm>
                <a:off x="29574655" y="26877356"/>
                <a:ext cx="11972048" cy="2664798"/>
                <a:chOff x="29574655" y="27403136"/>
                <a:chExt cx="11972048" cy="2664798"/>
              </a:xfrm>
            </p:grpSpPr>
            <p:pic>
              <p:nvPicPr>
                <p:cNvPr id="18" name="Picture 17"/>
                <p:cNvPicPr>
                  <a:picLocks noChangeAspect="1"/>
                </p:cNvPicPr>
                <p:nvPr/>
              </p:nvPicPr>
              <p:blipFill rotWithShape="1">
                <a:blip r:embed="rId21"/>
                <a:srcRect t="13042" r="14033" b="47648"/>
                <a:stretch/>
              </p:blipFill>
              <p:spPr>
                <a:xfrm>
                  <a:off x="29574655" y="27403136"/>
                  <a:ext cx="11972048" cy="2664798"/>
                </a:xfrm>
                <a:prstGeom prst="rect">
                  <a:avLst/>
                </a:prstGeom>
              </p:spPr>
            </p:pic>
            <p:sp>
              <p:nvSpPr>
                <p:cNvPr id="207" name="Shape 91"/>
                <p:cNvSpPr/>
                <p:nvPr/>
              </p:nvSpPr>
              <p:spPr>
                <a:xfrm>
                  <a:off x="29745280" y="27437696"/>
                  <a:ext cx="2547165" cy="788100"/>
                </a:xfrm>
                <a:prstGeom prst="rightArrow">
                  <a:avLst>
                    <a:gd name="adj1" fmla="val 50000"/>
                    <a:gd name="adj2" fmla="val 50000"/>
                  </a:avLst>
                </a:prstGeom>
                <a:solidFill>
                  <a:srgbClr val="2F103E"/>
                </a:solidFill>
                <a:ln w="9525" cap="flat" cmpd="sng">
                  <a:solidFill>
                    <a:srgbClr val="331740"/>
                  </a:solidFill>
                  <a:prstDash val="solid"/>
                  <a:round/>
                  <a:headEnd type="none" w="sm" len="sm"/>
                  <a:tailEnd type="none" w="sm" len="sm"/>
                </a:ln>
              </p:spPr>
              <p:txBody>
                <a:bodyPr spcFirstLastPara="1" wrap="square" lIns="83475" tIns="83475" rIns="83475" bIns="83475" anchor="ctr" anchorCtr="0">
                  <a:noAutofit/>
                </a:bodyPr>
                <a:lstStyle/>
                <a:p>
                  <a:pPr marL="0" lvl="0" indent="0" rtl="0">
                    <a:spcBef>
                      <a:spcPts val="0"/>
                    </a:spcBef>
                    <a:spcAft>
                      <a:spcPts val="0"/>
                    </a:spcAft>
                    <a:buNone/>
                  </a:pPr>
                  <a:r>
                    <a:rPr lang="en" sz="1800" b="1" dirty="0">
                      <a:solidFill>
                        <a:srgbClr val="FFFFFF"/>
                      </a:solidFill>
                      <a:latin typeface="Calibri"/>
                      <a:ea typeface="Calibri"/>
                      <a:cs typeface="Calibri"/>
                      <a:sym typeface="Calibri"/>
                    </a:rPr>
                    <a:t>6 – tSNE</a:t>
                  </a:r>
                  <a:endParaRPr sz="1800" b="1" dirty="0">
                    <a:solidFill>
                      <a:srgbClr val="FFFFFF"/>
                    </a:solidFill>
                    <a:latin typeface="Calibri"/>
                    <a:ea typeface="Calibri"/>
                    <a:cs typeface="Calibri"/>
                    <a:sym typeface="Calibri"/>
                  </a:endParaRPr>
                </a:p>
              </p:txBody>
            </p:sp>
            <p:sp>
              <p:nvSpPr>
                <p:cNvPr id="209" name="Rectangle 208"/>
                <p:cNvSpPr/>
                <p:nvPr/>
              </p:nvSpPr>
              <p:spPr>
                <a:xfrm>
                  <a:off x="32327615" y="29014946"/>
                  <a:ext cx="929778" cy="584775"/>
                </a:xfrm>
                <a:prstGeom prst="rect">
                  <a:avLst/>
                </a:prstGeom>
              </p:spPr>
              <p:txBody>
                <a:bodyPr wrap="square">
                  <a:spAutoFit/>
                </a:bodyPr>
                <a:lstStyle/>
                <a:p>
                  <a:r>
                    <a:rPr lang="en-US" sz="3200" b="1" dirty="0">
                      <a:solidFill>
                        <a:srgbClr val="331740"/>
                      </a:solidFill>
                    </a:rPr>
                    <a:t>6.</a:t>
                  </a:r>
                </a:p>
              </p:txBody>
            </p:sp>
            <p:sp>
              <p:nvSpPr>
                <p:cNvPr id="208" name="Right Arrow 207"/>
                <p:cNvSpPr/>
                <p:nvPr/>
              </p:nvSpPr>
              <p:spPr>
                <a:xfrm rot="19681374" flipH="1" flipV="1">
                  <a:off x="31957934" y="29381002"/>
                  <a:ext cx="376241" cy="346930"/>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9" name="Picture 88"/>
              <p:cNvPicPr>
                <a:picLocks noChangeAspect="1"/>
              </p:cNvPicPr>
              <p:nvPr/>
            </p:nvPicPr>
            <p:blipFill>
              <a:blip r:embed="rId22"/>
              <a:stretch>
                <a:fillRect/>
              </a:stretch>
            </p:blipFill>
            <p:spPr>
              <a:xfrm>
                <a:off x="29736381" y="28512160"/>
                <a:ext cx="2202644" cy="1082496"/>
              </a:xfrm>
              <a:prstGeom prst="rect">
                <a:avLst/>
              </a:prstGeom>
            </p:spPr>
          </p:pic>
        </p:grpSp>
        <p:pic>
          <p:nvPicPr>
            <p:cNvPr id="216" name="Picture 215"/>
            <p:cNvPicPr>
              <a:picLocks noChangeAspect="1"/>
            </p:cNvPicPr>
            <p:nvPr/>
          </p:nvPicPr>
          <p:blipFill rotWithShape="1">
            <a:blip r:embed="rId13"/>
            <a:srcRect l="1444" t="39006" r="86491" b="56747"/>
            <a:stretch/>
          </p:blipFill>
          <p:spPr>
            <a:xfrm>
              <a:off x="31668794" y="27329599"/>
              <a:ext cx="1680211" cy="285750"/>
            </a:xfrm>
            <a:prstGeom prst="rect">
              <a:avLst/>
            </a:prstGeom>
          </p:spPr>
        </p:pic>
      </p:grpSp>
      <p:grpSp>
        <p:nvGrpSpPr>
          <p:cNvPr id="53" name="Group 52"/>
          <p:cNvGrpSpPr/>
          <p:nvPr/>
        </p:nvGrpSpPr>
        <p:grpSpPr>
          <a:xfrm>
            <a:off x="31486062" y="17660420"/>
            <a:ext cx="11953524" cy="3298905"/>
            <a:chOff x="31486062" y="18102875"/>
            <a:chExt cx="11953524" cy="3298905"/>
          </a:xfrm>
        </p:grpSpPr>
        <p:grpSp>
          <p:nvGrpSpPr>
            <p:cNvPr id="2062" name="Group 2061">
              <a:extLst>
                <a:ext uri="{FF2B5EF4-FFF2-40B4-BE49-F238E27FC236}">
                  <a16:creationId xmlns:a16="http://schemas.microsoft.com/office/drawing/2014/main" id="{989B2A95-AFB9-47A6-904B-DB5AC967A68F}"/>
                </a:ext>
              </a:extLst>
            </p:cNvPr>
            <p:cNvGrpSpPr/>
            <p:nvPr/>
          </p:nvGrpSpPr>
          <p:grpSpPr>
            <a:xfrm>
              <a:off x="31486062" y="18102875"/>
              <a:ext cx="11953524" cy="3298905"/>
              <a:chOff x="29609143" y="18102875"/>
              <a:chExt cx="11953524" cy="3298905"/>
            </a:xfrm>
          </p:grpSpPr>
          <p:grpSp>
            <p:nvGrpSpPr>
              <p:cNvPr id="2071" name="Group 2070"/>
              <p:cNvGrpSpPr/>
              <p:nvPr/>
            </p:nvGrpSpPr>
            <p:grpSpPr>
              <a:xfrm>
                <a:off x="29609143" y="18102875"/>
                <a:ext cx="11953524" cy="3195106"/>
                <a:chOff x="29609143" y="19122785"/>
                <a:chExt cx="11953524" cy="3195106"/>
              </a:xfrm>
            </p:grpSpPr>
            <p:pic>
              <p:nvPicPr>
                <p:cNvPr id="46" name="Picture 45"/>
                <p:cNvPicPr>
                  <a:picLocks noChangeAspect="1"/>
                </p:cNvPicPr>
                <p:nvPr/>
              </p:nvPicPr>
              <p:blipFill rotWithShape="1">
                <a:blip r:embed="rId23"/>
                <a:srcRect l="134" t="14947" r="14032" b="37756"/>
                <a:stretch/>
              </p:blipFill>
              <p:spPr>
                <a:xfrm>
                  <a:off x="29609143" y="19183197"/>
                  <a:ext cx="11953524" cy="3134694"/>
                </a:xfrm>
                <a:prstGeom prst="rect">
                  <a:avLst/>
                </a:prstGeom>
              </p:spPr>
            </p:pic>
            <p:sp>
              <p:nvSpPr>
                <p:cNvPr id="201" name="Shape 91"/>
                <p:cNvSpPr/>
                <p:nvPr/>
              </p:nvSpPr>
              <p:spPr>
                <a:xfrm>
                  <a:off x="29757006" y="19122785"/>
                  <a:ext cx="2535439" cy="788100"/>
                </a:xfrm>
                <a:prstGeom prst="rightArrow">
                  <a:avLst>
                    <a:gd name="adj1" fmla="val 50000"/>
                    <a:gd name="adj2" fmla="val 50000"/>
                  </a:avLst>
                </a:prstGeom>
                <a:solidFill>
                  <a:srgbClr val="2F103E"/>
                </a:solidFill>
                <a:ln w="9525" cap="flat" cmpd="sng">
                  <a:solidFill>
                    <a:srgbClr val="331740"/>
                  </a:solidFill>
                  <a:prstDash val="solid"/>
                  <a:round/>
                  <a:headEnd type="none" w="sm" len="sm"/>
                  <a:tailEnd type="none" w="sm" len="sm"/>
                </a:ln>
              </p:spPr>
              <p:txBody>
                <a:bodyPr spcFirstLastPara="1" wrap="square" lIns="83475" tIns="83475" rIns="83475" bIns="83475" anchor="ctr" anchorCtr="0">
                  <a:noAutofit/>
                </a:bodyPr>
                <a:lstStyle/>
                <a:p>
                  <a:pPr marL="0" lvl="0" indent="0" rtl="0">
                    <a:spcBef>
                      <a:spcPts val="0"/>
                    </a:spcBef>
                    <a:spcAft>
                      <a:spcPts val="0"/>
                    </a:spcAft>
                    <a:buNone/>
                  </a:pPr>
                  <a:r>
                    <a:rPr lang="en" sz="1800" b="1" dirty="0">
                      <a:solidFill>
                        <a:srgbClr val="FFFFFF"/>
                      </a:solidFill>
                      <a:latin typeface="Calibri"/>
                      <a:ea typeface="Calibri"/>
                      <a:cs typeface="Calibri"/>
                      <a:sym typeface="Calibri"/>
                    </a:rPr>
                    <a:t>4 </a:t>
                  </a:r>
                  <a:r>
                    <a:rPr lang="en" b="1" dirty="0">
                      <a:solidFill>
                        <a:srgbClr val="FFFFFF"/>
                      </a:solidFill>
                      <a:latin typeface="Calibri"/>
                      <a:ea typeface="Calibri"/>
                      <a:cs typeface="Calibri"/>
                      <a:sym typeface="Calibri"/>
                    </a:rPr>
                    <a:t>– Variable Genes</a:t>
                  </a:r>
                  <a:endParaRPr b="1" dirty="0">
                    <a:solidFill>
                      <a:srgbClr val="FFFFFF"/>
                    </a:solidFill>
                    <a:latin typeface="Calibri"/>
                    <a:ea typeface="Calibri"/>
                    <a:cs typeface="Calibri"/>
                    <a:sym typeface="Calibri"/>
                  </a:endParaRPr>
                </a:p>
              </p:txBody>
            </p:sp>
            <p:sp>
              <p:nvSpPr>
                <p:cNvPr id="203" name="Rectangle 202"/>
                <p:cNvSpPr/>
                <p:nvPr/>
              </p:nvSpPr>
              <p:spPr>
                <a:xfrm>
                  <a:off x="31988480" y="20596906"/>
                  <a:ext cx="929778" cy="584775"/>
                </a:xfrm>
                <a:prstGeom prst="rect">
                  <a:avLst/>
                </a:prstGeom>
              </p:spPr>
              <p:txBody>
                <a:bodyPr wrap="square">
                  <a:spAutoFit/>
                </a:bodyPr>
                <a:lstStyle/>
                <a:p>
                  <a:r>
                    <a:rPr lang="en-US" sz="3200" b="1" dirty="0">
                      <a:solidFill>
                        <a:srgbClr val="331740"/>
                      </a:solidFill>
                    </a:rPr>
                    <a:t>4.</a:t>
                  </a:r>
                </a:p>
              </p:txBody>
            </p:sp>
            <p:sp>
              <p:nvSpPr>
                <p:cNvPr id="202" name="Right Arrow 201"/>
                <p:cNvSpPr/>
                <p:nvPr/>
              </p:nvSpPr>
              <p:spPr>
                <a:xfrm rot="19681374" flipH="1" flipV="1">
                  <a:off x="31986199" y="21126186"/>
                  <a:ext cx="376241" cy="346930"/>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Rectangle 86"/>
              <p:cNvSpPr/>
              <p:nvPr/>
            </p:nvSpPr>
            <p:spPr>
              <a:xfrm>
                <a:off x="29727695" y="19826331"/>
                <a:ext cx="2118825" cy="1575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p:cNvPicPr>
                <a:picLocks noChangeAspect="1"/>
              </p:cNvPicPr>
              <p:nvPr/>
            </p:nvPicPr>
            <p:blipFill>
              <a:blip r:embed="rId24"/>
              <a:stretch>
                <a:fillRect/>
              </a:stretch>
            </p:blipFill>
            <p:spPr>
              <a:xfrm>
                <a:off x="29692525" y="19742185"/>
                <a:ext cx="2224875" cy="1292293"/>
              </a:xfrm>
              <a:prstGeom prst="rect">
                <a:avLst/>
              </a:prstGeom>
            </p:spPr>
          </p:pic>
        </p:grpSp>
        <p:pic>
          <p:nvPicPr>
            <p:cNvPr id="240" name="Picture 239"/>
            <p:cNvPicPr>
              <a:picLocks noChangeAspect="1"/>
            </p:cNvPicPr>
            <p:nvPr/>
          </p:nvPicPr>
          <p:blipFill rotWithShape="1">
            <a:blip r:embed="rId13"/>
            <a:srcRect l="1444" t="39006" r="86491" b="56747"/>
            <a:stretch/>
          </p:blipFill>
          <p:spPr>
            <a:xfrm>
              <a:off x="31679644" y="19438855"/>
              <a:ext cx="1680211" cy="285750"/>
            </a:xfrm>
            <a:prstGeom prst="rect">
              <a:avLst/>
            </a:prstGeom>
          </p:spPr>
        </p:pic>
        <p:grpSp>
          <p:nvGrpSpPr>
            <p:cNvPr id="6" name="Group 5"/>
            <p:cNvGrpSpPr/>
            <p:nvPr/>
          </p:nvGrpSpPr>
          <p:grpSpPr>
            <a:xfrm>
              <a:off x="31553499" y="19748504"/>
              <a:ext cx="2322246" cy="1467315"/>
              <a:chOff x="29026933" y="19792485"/>
              <a:chExt cx="2322246" cy="1467315"/>
            </a:xfrm>
          </p:grpSpPr>
          <p:pic>
            <p:nvPicPr>
              <p:cNvPr id="241" name="img569928" descr="2a17232f-96a6-4ecc-8a01-5b77053c1b47"/>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t="16207" b="37259"/>
              <a:stretch/>
            </p:blipFill>
            <p:spPr bwMode="auto">
              <a:xfrm>
                <a:off x="29026933" y="19792485"/>
                <a:ext cx="2322246" cy="146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Picture 241"/>
              <p:cNvPicPr>
                <a:picLocks noChangeAspect="1"/>
              </p:cNvPicPr>
              <p:nvPr/>
            </p:nvPicPr>
            <p:blipFill>
              <a:blip r:embed="rId26"/>
              <a:stretch>
                <a:fillRect/>
              </a:stretch>
            </p:blipFill>
            <p:spPr>
              <a:xfrm>
                <a:off x="30632770" y="20782260"/>
                <a:ext cx="654755" cy="305331"/>
              </a:xfrm>
              <a:prstGeom prst="rect">
                <a:avLst/>
              </a:prstGeom>
            </p:spPr>
          </p:pic>
        </p:grpSp>
      </p:grpSp>
      <p:grpSp>
        <p:nvGrpSpPr>
          <p:cNvPr id="56" name="Group 55"/>
          <p:cNvGrpSpPr/>
          <p:nvPr/>
        </p:nvGrpSpPr>
        <p:grpSpPr>
          <a:xfrm>
            <a:off x="34237200" y="31871217"/>
            <a:ext cx="9121822" cy="6007008"/>
            <a:chOff x="44208244" y="32459114"/>
            <a:chExt cx="9121822" cy="6007008"/>
          </a:xfrm>
        </p:grpSpPr>
        <p:grpSp>
          <p:nvGrpSpPr>
            <p:cNvPr id="182" name="Group 181"/>
            <p:cNvGrpSpPr/>
            <p:nvPr/>
          </p:nvGrpSpPr>
          <p:grpSpPr>
            <a:xfrm>
              <a:off x="44208244" y="32459114"/>
              <a:ext cx="9121822" cy="6007008"/>
              <a:chOff x="6825048" y="3994584"/>
              <a:chExt cx="2442511" cy="1756772"/>
            </a:xfrm>
          </p:grpSpPr>
          <p:sp>
            <p:nvSpPr>
              <p:cNvPr id="183" name="Rounded Rectangle 182"/>
              <p:cNvSpPr/>
              <p:nvPr/>
            </p:nvSpPr>
            <p:spPr>
              <a:xfrm>
                <a:off x="6825048" y="3994584"/>
                <a:ext cx="2442511" cy="1756772"/>
              </a:xfrm>
              <a:prstGeom prst="roundRect">
                <a:avLst>
                  <a:gd name="adj" fmla="val 1014"/>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8" name="Group 187"/>
              <p:cNvGrpSpPr/>
              <p:nvPr/>
            </p:nvGrpSpPr>
            <p:grpSpPr>
              <a:xfrm>
                <a:off x="6825048" y="3995203"/>
                <a:ext cx="2430724" cy="1692928"/>
                <a:chOff x="7451152" y="4148420"/>
                <a:chExt cx="2430724" cy="1692928"/>
              </a:xfrm>
            </p:grpSpPr>
            <p:pic>
              <p:nvPicPr>
                <p:cNvPr id="199" name="Picture 198"/>
                <p:cNvPicPr>
                  <a:picLocks noChangeAspect="1"/>
                </p:cNvPicPr>
                <p:nvPr/>
              </p:nvPicPr>
              <p:blipFill rotWithShape="1">
                <a:blip r:embed="rId27"/>
                <a:srcRect l="1073" t="20575" r="46681" b="30429"/>
                <a:stretch/>
              </p:blipFill>
              <p:spPr>
                <a:xfrm>
                  <a:off x="7463851" y="4425870"/>
                  <a:ext cx="2411317" cy="963827"/>
                </a:xfrm>
                <a:prstGeom prst="rect">
                  <a:avLst/>
                </a:prstGeom>
              </p:spPr>
            </p:pic>
            <p:sp>
              <p:nvSpPr>
                <p:cNvPr id="200" name="TextBox 199"/>
                <p:cNvSpPr txBox="1"/>
                <p:nvPr/>
              </p:nvSpPr>
              <p:spPr>
                <a:xfrm>
                  <a:off x="7451152" y="4148420"/>
                  <a:ext cx="598861" cy="108013"/>
                </a:xfrm>
                <a:prstGeom prst="rect">
                  <a:avLst/>
                </a:prstGeom>
                <a:noFill/>
              </p:spPr>
              <p:txBody>
                <a:bodyPr wrap="none" rtlCol="0">
                  <a:spAutoFit/>
                </a:bodyPr>
                <a:lstStyle/>
                <a:p>
                  <a:r>
                    <a:rPr lang="en-US" b="1" dirty="0" smtClean="0">
                      <a:solidFill>
                        <a:schemeClr val="tx1">
                          <a:lumMod val="50000"/>
                          <a:lumOff val="50000"/>
                        </a:schemeClr>
                      </a:solidFill>
                      <a:latin typeface="Arial" panose="020B0604020202020204" pitchFamily="34" charset="0"/>
                      <a:cs typeface="Arial" panose="020B0604020202020204" pitchFamily="34" charset="0"/>
                    </a:rPr>
                    <a:t>Find marker genes</a:t>
                  </a:r>
                  <a:endParaRPr lang="en-US" b="1" dirty="0">
                    <a:solidFill>
                      <a:schemeClr val="tx1">
                        <a:lumMod val="50000"/>
                        <a:lumOff val="50000"/>
                      </a:schemeClr>
                    </a:solidFill>
                    <a:latin typeface="Arial" panose="020B0604020202020204" pitchFamily="34" charset="0"/>
                    <a:cs typeface="Arial" panose="020B0604020202020204" pitchFamily="34" charset="0"/>
                  </a:endParaRPr>
                </a:p>
              </p:txBody>
            </p:sp>
            <p:grpSp>
              <p:nvGrpSpPr>
                <p:cNvPr id="210" name="Group 209"/>
                <p:cNvGrpSpPr/>
                <p:nvPr/>
              </p:nvGrpSpPr>
              <p:grpSpPr>
                <a:xfrm>
                  <a:off x="7487602" y="4236493"/>
                  <a:ext cx="286707" cy="194443"/>
                  <a:chOff x="7734706" y="4249249"/>
                  <a:chExt cx="286707" cy="194443"/>
                </a:xfrm>
              </p:grpSpPr>
              <p:pic>
                <p:nvPicPr>
                  <p:cNvPr id="212" name="Picture 211"/>
                  <p:cNvPicPr>
                    <a:picLocks noChangeAspect="1"/>
                  </p:cNvPicPr>
                  <p:nvPr/>
                </p:nvPicPr>
                <p:blipFill>
                  <a:blip r:embed="rId28"/>
                  <a:stretch>
                    <a:fillRect/>
                  </a:stretch>
                </p:blipFill>
                <p:spPr>
                  <a:xfrm>
                    <a:off x="7737513" y="4249249"/>
                    <a:ext cx="283900" cy="101393"/>
                  </a:xfrm>
                  <a:prstGeom prst="rect">
                    <a:avLst/>
                  </a:prstGeom>
                </p:spPr>
              </p:pic>
              <p:pic>
                <p:nvPicPr>
                  <p:cNvPr id="213" name="Picture 212"/>
                  <p:cNvPicPr>
                    <a:picLocks noChangeAspect="1"/>
                  </p:cNvPicPr>
                  <p:nvPr/>
                </p:nvPicPr>
                <p:blipFill rotWithShape="1">
                  <a:blip r:embed="rId29"/>
                  <a:srcRect t="9304" r="5361"/>
                  <a:stretch/>
                </p:blipFill>
                <p:spPr>
                  <a:xfrm>
                    <a:off x="7734706" y="4349744"/>
                    <a:ext cx="122540" cy="93948"/>
                  </a:xfrm>
                  <a:prstGeom prst="rect">
                    <a:avLst/>
                  </a:prstGeom>
                </p:spPr>
              </p:pic>
            </p:grpSp>
            <p:pic>
              <p:nvPicPr>
                <p:cNvPr id="211" name="Picture 210"/>
                <p:cNvPicPr>
                  <a:picLocks noChangeAspect="1"/>
                </p:cNvPicPr>
                <p:nvPr/>
              </p:nvPicPr>
              <p:blipFill rotWithShape="1">
                <a:blip r:embed="rId27"/>
                <a:srcRect l="535" t="74892" r="39014" b="1324"/>
                <a:stretch/>
              </p:blipFill>
              <p:spPr>
                <a:xfrm>
                  <a:off x="7530325" y="5447013"/>
                  <a:ext cx="2351551" cy="394335"/>
                </a:xfrm>
                <a:prstGeom prst="rect">
                  <a:avLst/>
                </a:prstGeom>
              </p:spPr>
            </p:pic>
          </p:grpSp>
          <p:grpSp>
            <p:nvGrpSpPr>
              <p:cNvPr id="189" name="Group 188"/>
              <p:cNvGrpSpPr/>
              <p:nvPr/>
            </p:nvGrpSpPr>
            <p:grpSpPr>
              <a:xfrm>
                <a:off x="6904644" y="5681854"/>
                <a:ext cx="2349380" cy="52052"/>
                <a:chOff x="6904644" y="5660689"/>
                <a:chExt cx="2349380" cy="52052"/>
              </a:xfrm>
            </p:grpSpPr>
            <p:pic>
              <p:nvPicPr>
                <p:cNvPr id="192" name="Picture 191"/>
                <p:cNvPicPr>
                  <a:picLocks noChangeAspect="1"/>
                </p:cNvPicPr>
                <p:nvPr/>
              </p:nvPicPr>
              <p:blipFill rotWithShape="1">
                <a:blip r:embed="rId30"/>
                <a:srcRect l="60496" t="14198" b="-2"/>
                <a:stretch/>
              </p:blipFill>
              <p:spPr>
                <a:xfrm>
                  <a:off x="7782761" y="5665325"/>
                  <a:ext cx="1471263" cy="45719"/>
                </a:xfrm>
                <a:prstGeom prst="rect">
                  <a:avLst/>
                </a:prstGeom>
              </p:spPr>
            </p:pic>
            <p:pic>
              <p:nvPicPr>
                <p:cNvPr id="198" name="Picture 197"/>
                <p:cNvPicPr>
                  <a:picLocks noChangeAspect="1"/>
                </p:cNvPicPr>
                <p:nvPr/>
              </p:nvPicPr>
              <p:blipFill rotWithShape="1">
                <a:blip r:embed="rId30"/>
                <a:srcRect t="5" r="76135" b="2300"/>
                <a:stretch/>
              </p:blipFill>
              <p:spPr>
                <a:xfrm>
                  <a:off x="6904644" y="5660689"/>
                  <a:ext cx="888767" cy="52052"/>
                </a:xfrm>
                <a:prstGeom prst="rect">
                  <a:avLst/>
                </a:prstGeom>
              </p:spPr>
            </p:pic>
          </p:grpSp>
        </p:grpSp>
        <p:pic>
          <p:nvPicPr>
            <p:cNvPr id="267" name="Picture 266"/>
            <p:cNvPicPr>
              <a:picLocks noChangeAspect="1"/>
            </p:cNvPicPr>
            <p:nvPr/>
          </p:nvPicPr>
          <p:blipFill rotWithShape="1">
            <a:blip r:embed="rId27"/>
            <a:srcRect l="535" t="69780" r="55227" b="26442"/>
            <a:stretch/>
          </p:blipFill>
          <p:spPr>
            <a:xfrm>
              <a:off x="44520589" y="36669160"/>
              <a:ext cx="7624756" cy="254097"/>
            </a:xfrm>
            <a:prstGeom prst="rect">
              <a:avLst/>
            </a:prstGeom>
          </p:spPr>
        </p:pic>
      </p:grpSp>
      <p:grpSp>
        <p:nvGrpSpPr>
          <p:cNvPr id="57" name="Group 56"/>
          <p:cNvGrpSpPr/>
          <p:nvPr/>
        </p:nvGrpSpPr>
        <p:grpSpPr>
          <a:xfrm>
            <a:off x="31471869" y="28091426"/>
            <a:ext cx="11887154" cy="3804971"/>
            <a:chOff x="31471869" y="28091426"/>
            <a:chExt cx="11887154" cy="3804971"/>
          </a:xfrm>
        </p:grpSpPr>
        <p:pic>
          <p:nvPicPr>
            <p:cNvPr id="47" name="Picture 46"/>
            <p:cNvPicPr>
              <a:picLocks noChangeAspect="1"/>
            </p:cNvPicPr>
            <p:nvPr/>
          </p:nvPicPr>
          <p:blipFill rotWithShape="1">
            <a:blip r:embed="rId31"/>
            <a:srcRect l="7018" t="12579" r="41741" b="2284"/>
            <a:stretch/>
          </p:blipFill>
          <p:spPr>
            <a:xfrm>
              <a:off x="37698795" y="28309363"/>
              <a:ext cx="4074185" cy="3284075"/>
            </a:xfrm>
            <a:prstGeom prst="rect">
              <a:avLst/>
            </a:prstGeom>
          </p:spPr>
        </p:pic>
        <p:pic>
          <p:nvPicPr>
            <p:cNvPr id="220" name="Picture 219"/>
            <p:cNvPicPr>
              <a:picLocks noChangeAspect="1"/>
            </p:cNvPicPr>
            <p:nvPr/>
          </p:nvPicPr>
          <p:blipFill rotWithShape="1">
            <a:blip r:embed="rId32"/>
            <a:srcRect l="1381" t="2753" r="74888" b="74786"/>
            <a:stretch/>
          </p:blipFill>
          <p:spPr>
            <a:xfrm>
              <a:off x="34278928" y="28235585"/>
              <a:ext cx="2520635" cy="1322007"/>
            </a:xfrm>
            <a:prstGeom prst="rect">
              <a:avLst/>
            </a:prstGeom>
          </p:spPr>
        </p:pic>
        <p:sp>
          <p:nvSpPr>
            <p:cNvPr id="228" name="Rounded Rectangle 227"/>
            <p:cNvSpPr/>
            <p:nvPr/>
          </p:nvSpPr>
          <p:spPr>
            <a:xfrm>
              <a:off x="34237459" y="28159088"/>
              <a:ext cx="9121564" cy="3525618"/>
            </a:xfrm>
            <a:prstGeom prst="roundRect">
              <a:avLst>
                <a:gd name="adj" fmla="val 1014"/>
              </a:avLst>
            </a:prstGeom>
            <a:noFill/>
            <a:ln>
              <a:solidFill>
                <a:schemeClr val="bg1">
                  <a:lumMod val="65000"/>
                </a:schemeClr>
              </a:solid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29" name="Picture 228"/>
            <p:cNvPicPr>
              <a:picLocks noChangeAspect="1"/>
            </p:cNvPicPr>
            <p:nvPr/>
          </p:nvPicPr>
          <p:blipFill>
            <a:blip r:embed="rId33"/>
            <a:stretch>
              <a:fillRect/>
            </a:stretch>
          </p:blipFill>
          <p:spPr>
            <a:xfrm>
              <a:off x="31572174" y="28749305"/>
              <a:ext cx="2499144" cy="847924"/>
            </a:xfrm>
            <a:prstGeom prst="rect">
              <a:avLst/>
            </a:prstGeom>
          </p:spPr>
        </p:pic>
        <p:grpSp>
          <p:nvGrpSpPr>
            <p:cNvPr id="233" name="Group 232"/>
            <p:cNvGrpSpPr/>
            <p:nvPr/>
          </p:nvGrpSpPr>
          <p:grpSpPr>
            <a:xfrm>
              <a:off x="31553466" y="29783315"/>
              <a:ext cx="2322246" cy="2113082"/>
              <a:chOff x="4879169" y="4019405"/>
              <a:chExt cx="2229660" cy="2043488"/>
            </a:xfrm>
          </p:grpSpPr>
          <p:pic>
            <p:nvPicPr>
              <p:cNvPr id="234" name="img569928" descr="2a17232f-96a6-4ecc-8a01-5b77053c1b47"/>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t="32987"/>
              <a:stretch/>
            </p:blipFill>
            <p:spPr bwMode="auto">
              <a:xfrm>
                <a:off x="4879169" y="4019405"/>
                <a:ext cx="2229660" cy="204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 name="Picture 234"/>
              <p:cNvPicPr>
                <a:picLocks noChangeAspect="1"/>
              </p:cNvPicPr>
              <p:nvPr/>
            </p:nvPicPr>
            <p:blipFill>
              <a:blip r:embed="rId26"/>
              <a:stretch>
                <a:fillRect/>
              </a:stretch>
            </p:blipFill>
            <p:spPr>
              <a:xfrm>
                <a:off x="6418385" y="5562899"/>
                <a:ext cx="628650" cy="295275"/>
              </a:xfrm>
              <a:prstGeom prst="rect">
                <a:avLst/>
              </a:prstGeom>
            </p:spPr>
          </p:pic>
        </p:grpSp>
        <p:sp>
          <p:nvSpPr>
            <p:cNvPr id="236" name="Right Arrow 235"/>
            <p:cNvSpPr/>
            <p:nvPr/>
          </p:nvSpPr>
          <p:spPr>
            <a:xfrm rot="19681374" flipH="1" flipV="1">
              <a:off x="33896473" y="30918743"/>
              <a:ext cx="376241" cy="346930"/>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a:off x="34249513" y="30546147"/>
              <a:ext cx="929778" cy="584775"/>
            </a:xfrm>
            <a:prstGeom prst="rect">
              <a:avLst/>
            </a:prstGeom>
          </p:spPr>
          <p:txBody>
            <a:bodyPr wrap="square">
              <a:spAutoFit/>
            </a:bodyPr>
            <a:lstStyle/>
            <a:p>
              <a:r>
                <a:rPr lang="en-US" sz="3200" b="1" dirty="0" smtClean="0">
                  <a:solidFill>
                    <a:srgbClr val="331740"/>
                  </a:solidFill>
                </a:rPr>
                <a:t>7.</a:t>
              </a:r>
              <a:endParaRPr lang="en-US" sz="3200" b="1" dirty="0">
                <a:solidFill>
                  <a:srgbClr val="331740"/>
                </a:solidFill>
              </a:endParaRPr>
            </a:p>
          </p:txBody>
        </p:sp>
        <p:pic>
          <p:nvPicPr>
            <p:cNvPr id="275" name="Picture 274"/>
            <p:cNvPicPr>
              <a:picLocks noChangeAspect="1"/>
            </p:cNvPicPr>
            <p:nvPr/>
          </p:nvPicPr>
          <p:blipFill rotWithShape="1">
            <a:blip r:embed="rId13"/>
            <a:srcRect l="1444" t="39006" r="86491" b="56747"/>
            <a:stretch/>
          </p:blipFill>
          <p:spPr>
            <a:xfrm>
              <a:off x="31674035" y="29460878"/>
              <a:ext cx="1680211" cy="285750"/>
            </a:xfrm>
            <a:prstGeom prst="rect">
              <a:avLst/>
            </a:prstGeom>
          </p:spPr>
        </p:pic>
        <p:pic>
          <p:nvPicPr>
            <p:cNvPr id="277" name="Picture 276"/>
            <p:cNvPicPr>
              <a:picLocks noChangeAspect="1"/>
            </p:cNvPicPr>
            <p:nvPr/>
          </p:nvPicPr>
          <p:blipFill rotWithShape="1">
            <a:blip r:embed="rId21"/>
            <a:srcRect t="22974" r="81681" b="65792"/>
            <a:stretch/>
          </p:blipFill>
          <p:spPr>
            <a:xfrm>
              <a:off x="31471869" y="28778333"/>
              <a:ext cx="2551104" cy="761599"/>
            </a:xfrm>
            <a:prstGeom prst="rect">
              <a:avLst/>
            </a:prstGeom>
          </p:spPr>
        </p:pic>
        <p:sp>
          <p:nvSpPr>
            <p:cNvPr id="230" name="Shape 91"/>
            <p:cNvSpPr/>
            <p:nvPr/>
          </p:nvSpPr>
          <p:spPr>
            <a:xfrm>
              <a:off x="31633924" y="28091426"/>
              <a:ext cx="2535440" cy="788100"/>
            </a:xfrm>
            <a:prstGeom prst="rightArrow">
              <a:avLst>
                <a:gd name="adj1" fmla="val 50000"/>
                <a:gd name="adj2" fmla="val 50000"/>
              </a:avLst>
            </a:prstGeom>
            <a:solidFill>
              <a:srgbClr val="2F103E"/>
            </a:solidFill>
            <a:ln w="9525" cap="flat" cmpd="sng">
              <a:solidFill>
                <a:srgbClr val="331740"/>
              </a:solidFill>
              <a:prstDash val="solid"/>
              <a:round/>
              <a:headEnd type="none" w="sm" len="sm"/>
              <a:tailEnd type="none" w="sm" len="sm"/>
            </a:ln>
          </p:spPr>
          <p:txBody>
            <a:bodyPr spcFirstLastPara="1" wrap="square" lIns="83475" tIns="83475" rIns="83475" bIns="83475" anchor="ctr" anchorCtr="0">
              <a:noAutofit/>
            </a:bodyPr>
            <a:lstStyle/>
            <a:p>
              <a:pPr marL="0" lvl="0" indent="0" rtl="0">
                <a:spcBef>
                  <a:spcPts val="0"/>
                </a:spcBef>
                <a:spcAft>
                  <a:spcPts val="0"/>
                </a:spcAft>
                <a:buNone/>
              </a:pPr>
              <a:r>
                <a:rPr lang="en" sz="1800" b="1" dirty="0">
                  <a:solidFill>
                    <a:srgbClr val="FFFFFF"/>
                  </a:solidFill>
                  <a:latin typeface="Calibri"/>
                  <a:ea typeface="Calibri"/>
                  <a:cs typeface="Calibri"/>
                  <a:sym typeface="Calibri"/>
                </a:rPr>
                <a:t>7 – Louvain</a:t>
              </a:r>
              <a:endParaRPr sz="1800" b="1" dirty="0">
                <a:solidFill>
                  <a:srgbClr val="FFFFFF"/>
                </a:solidFill>
                <a:latin typeface="Calibri"/>
                <a:ea typeface="Calibri"/>
                <a:cs typeface="Calibri"/>
                <a:sym typeface="Calibri"/>
              </a:endParaRPr>
            </a:p>
          </p:txBody>
        </p:sp>
      </p:grpSp>
      <p:sp>
        <p:nvSpPr>
          <p:cNvPr id="283" name="Shape 91"/>
          <p:cNvSpPr/>
          <p:nvPr/>
        </p:nvSpPr>
        <p:spPr>
          <a:xfrm>
            <a:off x="31633924" y="31848618"/>
            <a:ext cx="2535440" cy="788100"/>
          </a:xfrm>
          <a:prstGeom prst="rightArrow">
            <a:avLst>
              <a:gd name="adj1" fmla="val 50000"/>
              <a:gd name="adj2" fmla="val 50000"/>
            </a:avLst>
          </a:prstGeom>
          <a:solidFill>
            <a:srgbClr val="2F103E"/>
          </a:solidFill>
          <a:ln w="9525" cap="flat" cmpd="sng">
            <a:solidFill>
              <a:srgbClr val="331740"/>
            </a:solidFill>
            <a:prstDash val="solid"/>
            <a:round/>
            <a:headEnd type="none" w="sm" len="sm"/>
            <a:tailEnd type="none" w="sm" len="sm"/>
          </a:ln>
        </p:spPr>
        <p:txBody>
          <a:bodyPr spcFirstLastPara="1" wrap="square" lIns="83475" tIns="83475" rIns="83475" bIns="83475" anchor="ctr" anchorCtr="0">
            <a:noAutofit/>
          </a:bodyPr>
          <a:lstStyle/>
          <a:p>
            <a:pPr marL="0" lvl="0" indent="0" rtl="0">
              <a:spcBef>
                <a:spcPts val="0"/>
              </a:spcBef>
              <a:spcAft>
                <a:spcPts val="0"/>
              </a:spcAft>
              <a:buNone/>
            </a:pPr>
            <a:r>
              <a:rPr lang="en" sz="1800" b="1" dirty="0" smtClean="0">
                <a:solidFill>
                  <a:srgbClr val="FFFFFF"/>
                </a:solidFill>
                <a:latin typeface="Calibri"/>
                <a:ea typeface="Calibri"/>
                <a:cs typeface="Calibri"/>
                <a:sym typeface="Calibri"/>
              </a:rPr>
              <a:t>8 </a:t>
            </a:r>
            <a:r>
              <a:rPr lang="en" sz="1800" b="1" dirty="0">
                <a:solidFill>
                  <a:srgbClr val="FFFFFF"/>
                </a:solidFill>
                <a:latin typeface="Calibri"/>
                <a:ea typeface="Calibri"/>
                <a:cs typeface="Calibri"/>
                <a:sym typeface="Calibri"/>
              </a:rPr>
              <a:t>– </a:t>
            </a:r>
            <a:r>
              <a:rPr lang="en" sz="1800" b="1" dirty="0" smtClean="0">
                <a:solidFill>
                  <a:srgbClr val="FFFFFF"/>
                </a:solidFill>
                <a:latin typeface="Calibri"/>
                <a:ea typeface="Calibri"/>
                <a:cs typeface="Calibri"/>
                <a:sym typeface="Calibri"/>
              </a:rPr>
              <a:t>Find Markers</a:t>
            </a:r>
            <a:endParaRPr sz="1800" b="1" dirty="0">
              <a:solidFill>
                <a:srgbClr val="FFFFFF"/>
              </a:solidFill>
              <a:latin typeface="Calibri"/>
              <a:ea typeface="Calibri"/>
              <a:cs typeface="Calibri"/>
              <a:sym typeface="Calibri"/>
            </a:endParaRPr>
          </a:p>
        </p:txBody>
      </p:sp>
      <p:pic>
        <p:nvPicPr>
          <p:cNvPr id="58" name="Picture 57"/>
          <p:cNvPicPr>
            <a:picLocks noChangeAspect="1"/>
          </p:cNvPicPr>
          <p:nvPr/>
        </p:nvPicPr>
        <p:blipFill>
          <a:blip r:embed="rId34"/>
          <a:stretch>
            <a:fillRect/>
          </a:stretch>
        </p:blipFill>
        <p:spPr>
          <a:xfrm>
            <a:off x="1285888" y="14307934"/>
            <a:ext cx="4400734" cy="745887"/>
          </a:xfrm>
          <a:prstGeom prst="rect">
            <a:avLst/>
          </a:prstGeom>
        </p:spPr>
      </p:pic>
      <p:grpSp>
        <p:nvGrpSpPr>
          <p:cNvPr id="2066" name="Group 2065"/>
          <p:cNvGrpSpPr/>
          <p:nvPr/>
        </p:nvGrpSpPr>
        <p:grpSpPr>
          <a:xfrm>
            <a:off x="13692592" y="9238432"/>
            <a:ext cx="7619098" cy="3604656"/>
            <a:chOff x="15366335" y="9267985"/>
            <a:chExt cx="7619098" cy="3604656"/>
          </a:xfrm>
        </p:grpSpPr>
        <p:grpSp>
          <p:nvGrpSpPr>
            <p:cNvPr id="23" name="Group 22">
              <a:extLst>
                <a:ext uri="{FF2B5EF4-FFF2-40B4-BE49-F238E27FC236}">
                  <a16:creationId xmlns:a16="http://schemas.microsoft.com/office/drawing/2014/main" id="{7631DD3C-15FF-428B-940B-3C05C251CA2C}"/>
                </a:ext>
              </a:extLst>
            </p:cNvPr>
            <p:cNvGrpSpPr/>
            <p:nvPr/>
          </p:nvGrpSpPr>
          <p:grpSpPr>
            <a:xfrm>
              <a:off x="15366335" y="9701362"/>
              <a:ext cx="7619098" cy="3171279"/>
              <a:chOff x="20668060" y="16516129"/>
              <a:chExt cx="7619098" cy="3171279"/>
            </a:xfrm>
          </p:grpSpPr>
          <p:pic>
            <p:nvPicPr>
              <p:cNvPr id="25" name="Picture 24"/>
              <p:cNvPicPr>
                <a:picLocks noChangeAspect="1"/>
              </p:cNvPicPr>
              <p:nvPr/>
            </p:nvPicPr>
            <p:blipFill rotWithShape="1">
              <a:blip r:embed="rId35"/>
              <a:srcRect l="-9" t="896" r="23695"/>
              <a:stretch/>
            </p:blipFill>
            <p:spPr>
              <a:xfrm>
                <a:off x="20668060" y="17025257"/>
                <a:ext cx="7619098" cy="2662151"/>
              </a:xfrm>
              <a:prstGeom prst="rect">
                <a:avLst/>
              </a:prstGeom>
              <a:ln w="28575">
                <a:noFill/>
              </a:ln>
            </p:spPr>
          </p:pic>
          <p:sp>
            <p:nvSpPr>
              <p:cNvPr id="170" name="Rectangle 169">
                <a:extLst>
                  <a:ext uri="{FF2B5EF4-FFF2-40B4-BE49-F238E27FC236}">
                    <a16:creationId xmlns:a16="http://schemas.microsoft.com/office/drawing/2014/main" id="{9D6A16F6-9337-461F-9748-A71B29F8788E}"/>
                  </a:ext>
                </a:extLst>
              </p:cNvPr>
              <p:cNvSpPr/>
              <p:nvPr/>
            </p:nvSpPr>
            <p:spPr>
              <a:xfrm>
                <a:off x="21822113" y="16516129"/>
                <a:ext cx="5848470" cy="523220"/>
              </a:xfrm>
              <a:prstGeom prst="rect">
                <a:avLst/>
              </a:prstGeom>
            </p:spPr>
            <p:txBody>
              <a:bodyPr wrap="square">
                <a:spAutoFit/>
              </a:bodyPr>
              <a:lstStyle/>
              <a:p>
                <a:pPr algn="just"/>
                <a:r>
                  <a:rPr lang="en-US" sz="2800" b="1" dirty="0"/>
                  <a:t>Expanded Functional Annotation Tab</a:t>
                </a:r>
              </a:p>
            </p:txBody>
          </p:sp>
        </p:grpSp>
        <p:sp>
          <p:nvSpPr>
            <p:cNvPr id="172" name="TextBox 171"/>
            <p:cNvSpPr txBox="1"/>
            <p:nvPr/>
          </p:nvSpPr>
          <p:spPr>
            <a:xfrm>
              <a:off x="15370452" y="9349212"/>
              <a:ext cx="832169" cy="762319"/>
            </a:xfrm>
            <a:prstGeom prst="rect">
              <a:avLst/>
            </a:prstGeom>
            <a:solidFill>
              <a:srgbClr val="2F103E"/>
            </a:solidFill>
          </p:spPr>
          <p:txBody>
            <a:bodyPr wrap="square" rtlCol="0">
              <a:spAutoFit/>
            </a:bodyPr>
            <a:lstStyle/>
            <a:p>
              <a:pPr algn="ctr"/>
              <a:r>
                <a:rPr lang="en-US" sz="4400" b="1" dirty="0" smtClean="0">
                  <a:solidFill>
                    <a:schemeClr val="bg1"/>
                  </a:solidFill>
                </a:rPr>
                <a:t>3</a:t>
              </a:r>
              <a:endParaRPr lang="en-US" sz="4400" b="1" dirty="0">
                <a:solidFill>
                  <a:schemeClr val="bg1"/>
                </a:solidFill>
              </a:endParaRPr>
            </a:p>
          </p:txBody>
        </p:sp>
        <p:pic>
          <p:nvPicPr>
            <p:cNvPr id="59" name="Picture 58"/>
            <p:cNvPicPr>
              <a:picLocks noChangeAspect="1"/>
            </p:cNvPicPr>
            <p:nvPr/>
          </p:nvPicPr>
          <p:blipFill>
            <a:blip r:embed="rId36"/>
            <a:stretch>
              <a:fillRect/>
            </a:stretch>
          </p:blipFill>
          <p:spPr>
            <a:xfrm>
              <a:off x="16273041" y="9267985"/>
              <a:ext cx="680487" cy="580415"/>
            </a:xfrm>
            <a:prstGeom prst="rect">
              <a:avLst/>
            </a:prstGeom>
          </p:spPr>
        </p:pic>
      </p:grpSp>
      <p:grpSp>
        <p:nvGrpSpPr>
          <p:cNvPr id="2075" name="Group 2074"/>
          <p:cNvGrpSpPr/>
          <p:nvPr/>
        </p:nvGrpSpPr>
        <p:grpSpPr>
          <a:xfrm>
            <a:off x="18694153" y="23890967"/>
            <a:ext cx="7724074" cy="3816370"/>
            <a:chOff x="18694282" y="26024943"/>
            <a:chExt cx="7724074" cy="3816370"/>
          </a:xfrm>
        </p:grpSpPr>
        <p:pic>
          <p:nvPicPr>
            <p:cNvPr id="30" name="Picture 29"/>
            <p:cNvPicPr>
              <a:picLocks noChangeAspect="1"/>
            </p:cNvPicPr>
            <p:nvPr/>
          </p:nvPicPr>
          <p:blipFill>
            <a:blip r:embed="rId37"/>
            <a:stretch>
              <a:fillRect/>
            </a:stretch>
          </p:blipFill>
          <p:spPr>
            <a:xfrm>
              <a:off x="18710208" y="26824547"/>
              <a:ext cx="5891680" cy="2881501"/>
            </a:xfrm>
            <a:prstGeom prst="rect">
              <a:avLst/>
            </a:prstGeom>
            <a:ln w="28575">
              <a:noFill/>
            </a:ln>
          </p:spPr>
        </p:pic>
        <p:sp>
          <p:nvSpPr>
            <p:cNvPr id="186" name="Rectangle 185">
              <a:extLst>
                <a:ext uri="{FF2B5EF4-FFF2-40B4-BE49-F238E27FC236}">
                  <a16:creationId xmlns:a16="http://schemas.microsoft.com/office/drawing/2014/main" id="{BF5ED72E-9516-4F6E-BBC4-E181F21730E4}"/>
                </a:ext>
              </a:extLst>
            </p:cNvPr>
            <p:cNvSpPr/>
            <p:nvPr/>
          </p:nvSpPr>
          <p:spPr>
            <a:xfrm>
              <a:off x="19646346" y="26374120"/>
              <a:ext cx="4390327" cy="523220"/>
            </a:xfrm>
            <a:prstGeom prst="rect">
              <a:avLst/>
            </a:prstGeom>
          </p:spPr>
          <p:txBody>
            <a:bodyPr wrap="square">
              <a:spAutoFit/>
            </a:bodyPr>
            <a:lstStyle/>
            <a:p>
              <a:pPr algn="ctr"/>
              <a:r>
                <a:rPr lang="en-US" sz="2800" b="1" dirty="0"/>
                <a:t>Interactive Compare </a:t>
              </a:r>
              <a:r>
                <a:rPr lang="en-US" sz="2800" b="1" dirty="0" smtClean="0"/>
                <a:t>Tool</a:t>
              </a:r>
              <a:endParaRPr lang="en-US" sz="2800" b="1" dirty="0"/>
            </a:p>
          </p:txBody>
        </p:sp>
        <p:sp>
          <p:nvSpPr>
            <p:cNvPr id="61" name="Rectangle 60">
              <a:extLst>
                <a:ext uri="{FF2B5EF4-FFF2-40B4-BE49-F238E27FC236}">
                  <a16:creationId xmlns:a16="http://schemas.microsoft.com/office/drawing/2014/main" id="{3B934D4C-2BFE-46FF-B037-D3B19A1C1AB2}"/>
                </a:ext>
              </a:extLst>
            </p:cNvPr>
            <p:cNvSpPr/>
            <p:nvPr/>
          </p:nvSpPr>
          <p:spPr>
            <a:xfrm>
              <a:off x="24513376" y="26794325"/>
              <a:ext cx="1904980" cy="3046988"/>
            </a:xfrm>
            <a:prstGeom prst="rect">
              <a:avLst/>
            </a:prstGeom>
          </p:spPr>
          <p:txBody>
            <a:bodyPr wrap="square">
              <a:spAutoFit/>
            </a:bodyPr>
            <a:lstStyle/>
            <a:p>
              <a:pPr algn="just"/>
              <a:r>
                <a:rPr lang="en-US" sz="2400" dirty="0"/>
                <a:t>Comparison of any two conditions within the selected dataset via  an X-Y scatter plot </a:t>
              </a:r>
            </a:p>
          </p:txBody>
        </p:sp>
        <p:sp>
          <p:nvSpPr>
            <p:cNvPr id="179" name="TextBox 178"/>
            <p:cNvSpPr txBox="1"/>
            <p:nvPr/>
          </p:nvSpPr>
          <p:spPr>
            <a:xfrm>
              <a:off x="18694282" y="26024943"/>
              <a:ext cx="832169" cy="762319"/>
            </a:xfrm>
            <a:prstGeom prst="rect">
              <a:avLst/>
            </a:prstGeom>
            <a:solidFill>
              <a:srgbClr val="2F103E"/>
            </a:solidFill>
          </p:spPr>
          <p:txBody>
            <a:bodyPr wrap="square" rtlCol="0">
              <a:spAutoFit/>
            </a:bodyPr>
            <a:lstStyle/>
            <a:p>
              <a:pPr algn="ctr"/>
              <a:r>
                <a:rPr lang="en-US" sz="4400" b="1" dirty="0" smtClean="0">
                  <a:solidFill>
                    <a:schemeClr val="bg1"/>
                  </a:solidFill>
                </a:rPr>
                <a:t>8a</a:t>
              </a:r>
              <a:endParaRPr lang="en-US" sz="4400" b="1" dirty="0">
                <a:solidFill>
                  <a:schemeClr val="bg1"/>
                </a:solidFill>
              </a:endParaRPr>
            </a:p>
          </p:txBody>
        </p:sp>
        <p:pic>
          <p:nvPicPr>
            <p:cNvPr id="291" name="Picture 290"/>
            <p:cNvPicPr>
              <a:picLocks noChangeAspect="1"/>
            </p:cNvPicPr>
            <p:nvPr/>
          </p:nvPicPr>
          <p:blipFill rotWithShape="1">
            <a:blip r:embed="rId38"/>
            <a:srcRect l="32027" t="69461" r="62583" b="28331"/>
            <a:stretch/>
          </p:blipFill>
          <p:spPr>
            <a:xfrm>
              <a:off x="19629762" y="26047040"/>
              <a:ext cx="2159365" cy="472512"/>
            </a:xfrm>
            <a:prstGeom prst="rect">
              <a:avLst/>
            </a:prstGeom>
            <a:ln w="28575">
              <a:noFill/>
            </a:ln>
          </p:spPr>
        </p:pic>
      </p:grpSp>
      <p:grpSp>
        <p:nvGrpSpPr>
          <p:cNvPr id="2074" name="Group 2073"/>
          <p:cNvGrpSpPr/>
          <p:nvPr/>
        </p:nvGrpSpPr>
        <p:grpSpPr>
          <a:xfrm>
            <a:off x="22470958" y="20388664"/>
            <a:ext cx="4136765" cy="4197546"/>
            <a:chOff x="18206919" y="21994731"/>
            <a:chExt cx="4136765" cy="4197546"/>
          </a:xfrm>
        </p:grpSpPr>
        <p:grpSp>
          <p:nvGrpSpPr>
            <p:cNvPr id="37" name="Group 36">
              <a:extLst>
                <a:ext uri="{FF2B5EF4-FFF2-40B4-BE49-F238E27FC236}">
                  <a16:creationId xmlns:a16="http://schemas.microsoft.com/office/drawing/2014/main" id="{B7F6DB23-D64A-46E4-AE59-9B45BFD098DD}"/>
                </a:ext>
              </a:extLst>
            </p:cNvPr>
            <p:cNvGrpSpPr/>
            <p:nvPr/>
          </p:nvGrpSpPr>
          <p:grpSpPr>
            <a:xfrm>
              <a:off x="18206919" y="22311034"/>
              <a:ext cx="4136765" cy="3881243"/>
              <a:chOff x="24736683" y="21788060"/>
              <a:chExt cx="4136765" cy="3881243"/>
            </a:xfrm>
          </p:grpSpPr>
          <p:pic>
            <p:nvPicPr>
              <p:cNvPr id="17" name="Picture 16"/>
              <p:cNvPicPr>
                <a:picLocks noChangeAspect="1"/>
              </p:cNvPicPr>
              <p:nvPr/>
            </p:nvPicPr>
            <p:blipFill rotWithShape="1">
              <a:blip r:embed="rId39"/>
              <a:srcRect l="2090" t="3204" r="1616" b="2561"/>
              <a:stretch/>
            </p:blipFill>
            <p:spPr>
              <a:xfrm>
                <a:off x="25045515" y="22338881"/>
                <a:ext cx="3641558" cy="2101517"/>
              </a:xfrm>
              <a:prstGeom prst="rect">
                <a:avLst/>
              </a:prstGeom>
              <a:ln>
                <a:noFill/>
              </a:ln>
            </p:spPr>
          </p:pic>
          <p:sp>
            <p:nvSpPr>
              <p:cNvPr id="184" name="Rectangle 183">
                <a:extLst>
                  <a:ext uri="{FF2B5EF4-FFF2-40B4-BE49-F238E27FC236}">
                    <a16:creationId xmlns:a16="http://schemas.microsoft.com/office/drawing/2014/main" id="{71573E4B-55A2-42FD-B23A-84E3002D6BFF}"/>
                  </a:ext>
                </a:extLst>
              </p:cNvPr>
              <p:cNvSpPr/>
              <p:nvPr/>
            </p:nvSpPr>
            <p:spPr>
              <a:xfrm>
                <a:off x="24736683" y="23450066"/>
                <a:ext cx="3779013" cy="221923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01DED654-05BB-41AD-A2D9-7205F0FFBE65}"/>
                  </a:ext>
                </a:extLst>
              </p:cNvPr>
              <p:cNvSpPr/>
              <p:nvPr/>
            </p:nvSpPr>
            <p:spPr>
              <a:xfrm>
                <a:off x="25747900" y="21788060"/>
                <a:ext cx="3125548" cy="523220"/>
              </a:xfrm>
              <a:prstGeom prst="rect">
                <a:avLst/>
              </a:prstGeom>
            </p:spPr>
            <p:txBody>
              <a:bodyPr wrap="square">
                <a:spAutoFit/>
              </a:bodyPr>
              <a:lstStyle/>
              <a:p>
                <a:pPr algn="ctr"/>
                <a:r>
                  <a:rPr lang="en-US" sz="2800" b="1" dirty="0" smtClean="0"/>
                  <a:t>Dataset Description</a:t>
                </a:r>
                <a:endParaRPr lang="en-US" sz="2800" b="1" dirty="0"/>
              </a:p>
            </p:txBody>
          </p:sp>
        </p:grpSp>
        <p:sp>
          <p:nvSpPr>
            <p:cNvPr id="178" name="TextBox 177"/>
            <p:cNvSpPr txBox="1"/>
            <p:nvPr/>
          </p:nvSpPr>
          <p:spPr>
            <a:xfrm>
              <a:off x="18440873" y="21994731"/>
              <a:ext cx="832169" cy="762319"/>
            </a:xfrm>
            <a:prstGeom prst="rect">
              <a:avLst/>
            </a:prstGeom>
            <a:solidFill>
              <a:srgbClr val="2F103E"/>
            </a:solidFill>
          </p:spPr>
          <p:txBody>
            <a:bodyPr wrap="square" rtlCol="0">
              <a:spAutoFit/>
            </a:bodyPr>
            <a:lstStyle/>
            <a:p>
              <a:pPr algn="ctr"/>
              <a:r>
                <a:rPr lang="en-US" sz="4400" b="1" dirty="0" smtClean="0">
                  <a:solidFill>
                    <a:schemeClr val="bg1"/>
                  </a:solidFill>
                </a:rPr>
                <a:t>7</a:t>
              </a:r>
              <a:endParaRPr lang="en-US" sz="4400" b="1" dirty="0">
                <a:solidFill>
                  <a:schemeClr val="bg1"/>
                </a:solidFill>
              </a:endParaRPr>
            </a:p>
          </p:txBody>
        </p:sp>
        <p:pic>
          <p:nvPicPr>
            <p:cNvPr id="292" name="Picture 291"/>
            <p:cNvPicPr>
              <a:picLocks noChangeAspect="1"/>
            </p:cNvPicPr>
            <p:nvPr/>
          </p:nvPicPr>
          <p:blipFill rotWithShape="1">
            <a:blip r:embed="rId38"/>
            <a:srcRect l="32101" t="65202" r="64441" b="32985"/>
            <a:stretch/>
          </p:blipFill>
          <p:spPr>
            <a:xfrm>
              <a:off x="19313667" y="22000683"/>
              <a:ext cx="1385454" cy="387927"/>
            </a:xfrm>
            <a:prstGeom prst="rect">
              <a:avLst/>
            </a:prstGeom>
            <a:ln w="28575">
              <a:noFill/>
            </a:ln>
          </p:spPr>
        </p:pic>
      </p:grpSp>
      <p:grpSp>
        <p:nvGrpSpPr>
          <p:cNvPr id="2073" name="Group 2072"/>
          <p:cNvGrpSpPr/>
          <p:nvPr/>
        </p:nvGrpSpPr>
        <p:grpSpPr>
          <a:xfrm>
            <a:off x="18490285" y="18228776"/>
            <a:ext cx="3828161" cy="4043323"/>
            <a:chOff x="22393350" y="20460352"/>
            <a:chExt cx="3828161" cy="4043323"/>
          </a:xfrm>
        </p:grpSpPr>
        <p:pic>
          <p:nvPicPr>
            <p:cNvPr id="26" name="Picture 25"/>
            <p:cNvPicPr>
              <a:picLocks noChangeAspect="1"/>
            </p:cNvPicPr>
            <p:nvPr/>
          </p:nvPicPr>
          <p:blipFill rotWithShape="1">
            <a:blip r:embed="rId38"/>
            <a:srcRect l="29808" t="59017" r="58254" b="27369"/>
            <a:stretch/>
          </p:blipFill>
          <p:spPr>
            <a:xfrm>
              <a:off x="23310743" y="21169363"/>
              <a:ext cx="2910768" cy="1773392"/>
            </a:xfrm>
            <a:prstGeom prst="rect">
              <a:avLst/>
            </a:prstGeom>
            <a:ln w="28575">
              <a:noFill/>
            </a:ln>
          </p:spPr>
        </p:pic>
        <p:sp>
          <p:nvSpPr>
            <p:cNvPr id="2069" name="Rectangle 2068">
              <a:extLst>
                <a:ext uri="{FF2B5EF4-FFF2-40B4-BE49-F238E27FC236}">
                  <a16:creationId xmlns:a16="http://schemas.microsoft.com/office/drawing/2014/main" id="{D7311A03-7E68-431F-B95F-42240829243B}"/>
                </a:ext>
              </a:extLst>
            </p:cNvPr>
            <p:cNvSpPr/>
            <p:nvPr/>
          </p:nvSpPr>
          <p:spPr>
            <a:xfrm>
              <a:off x="22393350" y="22934015"/>
              <a:ext cx="3825973" cy="1569660"/>
            </a:xfrm>
            <a:prstGeom prst="rect">
              <a:avLst/>
            </a:prstGeom>
          </p:spPr>
          <p:txBody>
            <a:bodyPr wrap="square">
              <a:spAutoFit/>
            </a:bodyPr>
            <a:lstStyle/>
            <a:p>
              <a:pPr algn="just"/>
              <a:r>
                <a:rPr lang="en-US" sz="2400" dirty="0"/>
                <a:t>The drop-down menu </a:t>
              </a:r>
              <a:r>
                <a:rPr lang="en-US" sz="2400" dirty="0" smtClean="0"/>
                <a:t>offers additional features and tools which may vary between datasets</a:t>
              </a:r>
              <a:endParaRPr lang="en-US" sz="2400" dirty="0"/>
            </a:p>
          </p:txBody>
        </p:sp>
        <p:sp>
          <p:nvSpPr>
            <p:cNvPr id="163" name="Rectangle 162">
              <a:extLst>
                <a:ext uri="{FF2B5EF4-FFF2-40B4-BE49-F238E27FC236}">
                  <a16:creationId xmlns:a16="http://schemas.microsoft.com/office/drawing/2014/main" id="{504F1818-7FE8-434E-BD05-241976FE635F}"/>
                </a:ext>
              </a:extLst>
            </p:cNvPr>
            <p:cNvSpPr/>
            <p:nvPr/>
          </p:nvSpPr>
          <p:spPr>
            <a:xfrm>
              <a:off x="23346820" y="20728938"/>
              <a:ext cx="2855495" cy="523220"/>
            </a:xfrm>
            <a:prstGeom prst="rect">
              <a:avLst/>
            </a:prstGeom>
          </p:spPr>
          <p:txBody>
            <a:bodyPr wrap="square">
              <a:spAutoFit/>
            </a:bodyPr>
            <a:lstStyle/>
            <a:p>
              <a:pPr algn="just"/>
              <a:r>
                <a:rPr lang="en-US" sz="2800" b="1" dirty="0"/>
                <a:t>Drop-Down Menu</a:t>
              </a:r>
            </a:p>
          </p:txBody>
        </p:sp>
        <p:sp>
          <p:nvSpPr>
            <p:cNvPr id="177" name="TextBox 176"/>
            <p:cNvSpPr txBox="1"/>
            <p:nvPr/>
          </p:nvSpPr>
          <p:spPr>
            <a:xfrm>
              <a:off x="22393350" y="20460352"/>
              <a:ext cx="832169" cy="762319"/>
            </a:xfrm>
            <a:prstGeom prst="rect">
              <a:avLst/>
            </a:prstGeom>
            <a:solidFill>
              <a:srgbClr val="2F103E"/>
            </a:solidFill>
          </p:spPr>
          <p:txBody>
            <a:bodyPr wrap="square" rtlCol="0">
              <a:spAutoFit/>
            </a:bodyPr>
            <a:lstStyle/>
            <a:p>
              <a:pPr algn="ctr"/>
              <a:r>
                <a:rPr lang="en-US" sz="4400" b="1" dirty="0" smtClean="0">
                  <a:solidFill>
                    <a:schemeClr val="bg1"/>
                  </a:solidFill>
                </a:rPr>
                <a:t>6</a:t>
              </a:r>
              <a:endParaRPr lang="en-US" sz="4400" b="1" dirty="0">
                <a:solidFill>
                  <a:schemeClr val="bg1"/>
                </a:solidFill>
              </a:endParaRPr>
            </a:p>
          </p:txBody>
        </p:sp>
        <p:pic>
          <p:nvPicPr>
            <p:cNvPr id="2050" name="Picture 2049"/>
            <p:cNvPicPr>
              <a:picLocks noChangeAspect="1"/>
            </p:cNvPicPr>
            <p:nvPr/>
          </p:nvPicPr>
          <p:blipFill rotWithShape="1">
            <a:blip r:embed="rId6"/>
            <a:srcRect l="50467" t="1" b="4118"/>
            <a:stretch/>
          </p:blipFill>
          <p:spPr>
            <a:xfrm>
              <a:off x="23258349" y="20465438"/>
              <a:ext cx="457059" cy="396605"/>
            </a:xfrm>
            <a:prstGeom prst="rect">
              <a:avLst/>
            </a:prstGeom>
          </p:spPr>
        </p:pic>
      </p:grpSp>
      <p:grpSp>
        <p:nvGrpSpPr>
          <p:cNvPr id="2076" name="Group 2075"/>
          <p:cNvGrpSpPr/>
          <p:nvPr/>
        </p:nvGrpSpPr>
        <p:grpSpPr>
          <a:xfrm>
            <a:off x="18691397" y="28313605"/>
            <a:ext cx="7695844" cy="1200329"/>
            <a:chOff x="20571309" y="30324929"/>
            <a:chExt cx="7695844" cy="1200329"/>
          </a:xfrm>
        </p:grpSpPr>
        <p:sp>
          <p:nvSpPr>
            <p:cNvPr id="263" name="Rectangle 262">
              <a:extLst>
                <a:ext uri="{FF2B5EF4-FFF2-40B4-BE49-F238E27FC236}">
                  <a16:creationId xmlns:a16="http://schemas.microsoft.com/office/drawing/2014/main" id="{D3A0D9AD-BF12-4D7B-8742-8C2258BAAD73}"/>
                </a:ext>
              </a:extLst>
            </p:cNvPr>
            <p:cNvSpPr/>
            <p:nvPr/>
          </p:nvSpPr>
          <p:spPr>
            <a:xfrm>
              <a:off x="24245004" y="30324929"/>
              <a:ext cx="4022149" cy="1200329"/>
            </a:xfrm>
            <a:prstGeom prst="rect">
              <a:avLst/>
            </a:prstGeom>
          </p:spPr>
          <p:txBody>
            <a:bodyPr wrap="square">
              <a:spAutoFit/>
            </a:bodyPr>
            <a:lstStyle/>
            <a:p>
              <a:pPr algn="just"/>
              <a:r>
                <a:rPr lang="en-US" sz="2400" dirty="0"/>
                <a:t>Hover-over ability to get information on each data point.</a:t>
              </a:r>
            </a:p>
          </p:txBody>
        </p:sp>
        <p:grpSp>
          <p:nvGrpSpPr>
            <p:cNvPr id="265" name="Group 264">
              <a:extLst>
                <a:ext uri="{FF2B5EF4-FFF2-40B4-BE49-F238E27FC236}">
                  <a16:creationId xmlns:a16="http://schemas.microsoft.com/office/drawing/2014/main" id="{468B3DBA-8BA1-4B57-9ED5-B032ECF7DDC0}"/>
                </a:ext>
              </a:extLst>
            </p:cNvPr>
            <p:cNvGrpSpPr/>
            <p:nvPr/>
          </p:nvGrpSpPr>
          <p:grpSpPr>
            <a:xfrm>
              <a:off x="21605178" y="30498189"/>
              <a:ext cx="2709641" cy="897883"/>
              <a:chOff x="26023677" y="30579112"/>
              <a:chExt cx="2709641" cy="897883"/>
            </a:xfrm>
          </p:grpSpPr>
          <p:pic>
            <p:nvPicPr>
              <p:cNvPr id="218" name="Picture 217">
                <a:extLst>
                  <a:ext uri="{FF2B5EF4-FFF2-40B4-BE49-F238E27FC236}">
                    <a16:creationId xmlns:a16="http://schemas.microsoft.com/office/drawing/2014/main" id="{940BA9B6-6CAE-4EFF-9B30-9A97C4A6AF0C}"/>
                  </a:ext>
                </a:extLst>
              </p:cNvPr>
              <p:cNvPicPr>
                <a:picLocks noChangeAspect="1"/>
              </p:cNvPicPr>
              <p:nvPr/>
            </p:nvPicPr>
            <p:blipFill rotWithShape="1">
              <a:blip r:embed="rId40"/>
              <a:srcRect l="55168" t="61796" r="29170" b="29508"/>
              <a:stretch/>
            </p:blipFill>
            <p:spPr>
              <a:xfrm>
                <a:off x="26057723" y="30582463"/>
                <a:ext cx="2675595" cy="894532"/>
              </a:xfrm>
              <a:prstGeom prst="rect">
                <a:avLst/>
              </a:prstGeom>
            </p:spPr>
          </p:pic>
          <p:sp>
            <p:nvSpPr>
              <p:cNvPr id="219" name="Rectangle 218">
                <a:extLst>
                  <a:ext uri="{FF2B5EF4-FFF2-40B4-BE49-F238E27FC236}">
                    <a16:creationId xmlns:a16="http://schemas.microsoft.com/office/drawing/2014/main" id="{95671F10-1E35-4CDC-8600-E09DA5110BBC}"/>
                  </a:ext>
                </a:extLst>
              </p:cNvPr>
              <p:cNvSpPr/>
              <p:nvPr/>
            </p:nvSpPr>
            <p:spPr>
              <a:xfrm>
                <a:off x="26023677" y="30579112"/>
                <a:ext cx="2560046" cy="83029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4" name="TextBox 293"/>
            <p:cNvSpPr txBox="1"/>
            <p:nvPr/>
          </p:nvSpPr>
          <p:spPr>
            <a:xfrm>
              <a:off x="20571309" y="30498189"/>
              <a:ext cx="832169" cy="762319"/>
            </a:xfrm>
            <a:prstGeom prst="rect">
              <a:avLst/>
            </a:prstGeom>
            <a:solidFill>
              <a:srgbClr val="2F103E"/>
            </a:solidFill>
          </p:spPr>
          <p:txBody>
            <a:bodyPr wrap="square" rtlCol="0">
              <a:spAutoFit/>
            </a:bodyPr>
            <a:lstStyle/>
            <a:p>
              <a:pPr algn="ctr"/>
              <a:r>
                <a:rPr lang="en-US" sz="4400" b="1" dirty="0" smtClean="0">
                  <a:solidFill>
                    <a:schemeClr val="bg1"/>
                  </a:solidFill>
                </a:rPr>
                <a:t>8b</a:t>
              </a:r>
              <a:endParaRPr lang="en-US" sz="4400" b="1" dirty="0">
                <a:solidFill>
                  <a:schemeClr val="bg1"/>
                </a:solidFill>
              </a:endParaRPr>
            </a:p>
          </p:txBody>
        </p:sp>
        <p:sp>
          <p:nvSpPr>
            <p:cNvPr id="295" name="Right Arrow 2050">
              <a:extLst>
                <a:ext uri="{FF2B5EF4-FFF2-40B4-BE49-F238E27FC236}">
                  <a16:creationId xmlns:a16="http://schemas.microsoft.com/office/drawing/2014/main" id="{D7212E5A-59D5-46BF-AA44-CE80EE9F5F28}"/>
                </a:ext>
              </a:extLst>
            </p:cNvPr>
            <p:cNvSpPr/>
            <p:nvPr/>
          </p:nvSpPr>
          <p:spPr>
            <a:xfrm rot="8380051" flipH="1">
              <a:off x="21854760" y="30901866"/>
              <a:ext cx="325497" cy="316653"/>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8" name="Group 2077"/>
          <p:cNvGrpSpPr/>
          <p:nvPr/>
        </p:nvGrpSpPr>
        <p:grpSpPr>
          <a:xfrm>
            <a:off x="18613596" y="30279717"/>
            <a:ext cx="7405323" cy="4501157"/>
            <a:chOff x="18971090" y="32941831"/>
            <a:chExt cx="7405323" cy="4501157"/>
          </a:xfrm>
        </p:grpSpPr>
        <p:grpSp>
          <p:nvGrpSpPr>
            <p:cNvPr id="32" name="Group 31"/>
            <p:cNvGrpSpPr/>
            <p:nvPr/>
          </p:nvGrpSpPr>
          <p:grpSpPr>
            <a:xfrm>
              <a:off x="20164477" y="32941831"/>
              <a:ext cx="6080638" cy="3596021"/>
              <a:chOff x="2802665" y="930547"/>
              <a:chExt cx="9389335" cy="4297863"/>
            </a:xfrm>
          </p:grpSpPr>
          <p:pic>
            <p:nvPicPr>
              <p:cNvPr id="33" name="Picture 32"/>
              <p:cNvPicPr>
                <a:picLocks noChangeAspect="1"/>
              </p:cNvPicPr>
              <p:nvPr/>
            </p:nvPicPr>
            <p:blipFill rotWithShape="1">
              <a:blip r:embed="rId41"/>
              <a:srcRect l="22988" t="16245" b="8727"/>
              <a:stretch/>
            </p:blipFill>
            <p:spPr>
              <a:xfrm>
                <a:off x="2802665" y="930547"/>
                <a:ext cx="9389335" cy="4297863"/>
              </a:xfrm>
              <a:prstGeom prst="rect">
                <a:avLst/>
              </a:prstGeom>
              <a:ln w="28575">
                <a:noFill/>
              </a:ln>
            </p:spPr>
          </p:pic>
          <p:sp>
            <p:nvSpPr>
              <p:cNvPr id="34" name="Left Arrow 33"/>
              <p:cNvSpPr/>
              <p:nvPr/>
            </p:nvSpPr>
            <p:spPr>
              <a:xfrm rot="8192683">
                <a:off x="8363937" y="2915418"/>
                <a:ext cx="2326385" cy="271292"/>
              </a:xfrm>
              <a:prstGeom prst="leftArrow">
                <a:avLst/>
              </a:prstGeom>
              <a:solidFill>
                <a:srgbClr val="2F103E"/>
              </a:solidFill>
              <a:ln w="28575">
                <a:solidFill>
                  <a:srgbClr val="3317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grpSp>
        <p:sp>
          <p:nvSpPr>
            <p:cNvPr id="261" name="Rectangle 260">
              <a:extLst>
                <a:ext uri="{FF2B5EF4-FFF2-40B4-BE49-F238E27FC236}">
                  <a16:creationId xmlns:a16="http://schemas.microsoft.com/office/drawing/2014/main" id="{B2DFEE05-A3F7-4513-9035-1CF04AC4272E}"/>
                </a:ext>
              </a:extLst>
            </p:cNvPr>
            <p:cNvSpPr/>
            <p:nvPr/>
          </p:nvSpPr>
          <p:spPr>
            <a:xfrm>
              <a:off x="18971090" y="36611991"/>
              <a:ext cx="7405323" cy="830997"/>
            </a:xfrm>
            <a:prstGeom prst="rect">
              <a:avLst/>
            </a:prstGeom>
          </p:spPr>
          <p:txBody>
            <a:bodyPr wrap="square">
              <a:spAutoFit/>
            </a:bodyPr>
            <a:lstStyle/>
            <a:p>
              <a:pPr algn="just"/>
              <a:r>
                <a:rPr lang="en-US" sz="2400" dirty="0"/>
                <a:t>Ability to select genes of interest by drawing a shape around them. The list appears as a table on the right side.</a:t>
              </a:r>
            </a:p>
          </p:txBody>
        </p:sp>
        <p:sp>
          <p:nvSpPr>
            <p:cNvPr id="296" name="TextBox 295"/>
            <p:cNvSpPr txBox="1"/>
            <p:nvPr/>
          </p:nvSpPr>
          <p:spPr>
            <a:xfrm>
              <a:off x="19068627" y="35812602"/>
              <a:ext cx="832169" cy="762319"/>
            </a:xfrm>
            <a:prstGeom prst="rect">
              <a:avLst/>
            </a:prstGeom>
            <a:solidFill>
              <a:srgbClr val="2F103E"/>
            </a:solidFill>
          </p:spPr>
          <p:txBody>
            <a:bodyPr wrap="square" rtlCol="0">
              <a:spAutoFit/>
            </a:bodyPr>
            <a:lstStyle/>
            <a:p>
              <a:pPr algn="ctr"/>
              <a:r>
                <a:rPr lang="en-US" sz="4400" b="1" dirty="0" smtClean="0">
                  <a:solidFill>
                    <a:schemeClr val="bg1"/>
                  </a:solidFill>
                </a:rPr>
                <a:t>8c</a:t>
              </a:r>
              <a:endParaRPr lang="en-US" sz="4400" b="1" dirty="0">
                <a:solidFill>
                  <a:schemeClr val="bg1"/>
                </a:solidFill>
              </a:endParaRPr>
            </a:p>
          </p:txBody>
        </p:sp>
      </p:grpSp>
      <p:grpSp>
        <p:nvGrpSpPr>
          <p:cNvPr id="65" name="Group 64"/>
          <p:cNvGrpSpPr/>
          <p:nvPr/>
        </p:nvGrpSpPr>
        <p:grpSpPr>
          <a:xfrm>
            <a:off x="19260440" y="35316562"/>
            <a:ext cx="7033962" cy="2308324"/>
            <a:chOff x="19525120" y="34593905"/>
            <a:chExt cx="7033962" cy="2308324"/>
          </a:xfrm>
        </p:grpSpPr>
        <p:grpSp>
          <p:nvGrpSpPr>
            <p:cNvPr id="64" name="Group 63"/>
            <p:cNvGrpSpPr/>
            <p:nvPr/>
          </p:nvGrpSpPr>
          <p:grpSpPr>
            <a:xfrm>
              <a:off x="19525120" y="34593905"/>
              <a:ext cx="3045660" cy="2136535"/>
              <a:chOff x="14753674" y="33024152"/>
              <a:chExt cx="3045660" cy="2136535"/>
            </a:xfrm>
          </p:grpSpPr>
          <p:grpSp>
            <p:nvGrpSpPr>
              <p:cNvPr id="75" name="Group 74">
                <a:extLst>
                  <a:ext uri="{FF2B5EF4-FFF2-40B4-BE49-F238E27FC236}">
                    <a16:creationId xmlns:a16="http://schemas.microsoft.com/office/drawing/2014/main" id="{B0DBE299-4ACD-4D2A-A811-0CF8DD05D2A8}"/>
                  </a:ext>
                </a:extLst>
              </p:cNvPr>
              <p:cNvGrpSpPr/>
              <p:nvPr/>
            </p:nvGrpSpPr>
            <p:grpSpPr>
              <a:xfrm>
                <a:off x="15024249" y="33024152"/>
                <a:ext cx="2775085" cy="2136535"/>
                <a:chOff x="9654175" y="33215825"/>
                <a:chExt cx="2775085" cy="2136535"/>
              </a:xfrm>
            </p:grpSpPr>
            <p:pic>
              <p:nvPicPr>
                <p:cNvPr id="38" name="Picture 37"/>
                <p:cNvPicPr>
                  <a:picLocks noChangeAspect="1"/>
                </p:cNvPicPr>
                <p:nvPr/>
              </p:nvPicPr>
              <p:blipFill>
                <a:blip r:embed="rId42"/>
                <a:stretch>
                  <a:fillRect/>
                </a:stretch>
              </p:blipFill>
              <p:spPr>
                <a:xfrm>
                  <a:off x="9654175" y="33215825"/>
                  <a:ext cx="2177666" cy="2136535"/>
                </a:xfrm>
                <a:prstGeom prst="rect">
                  <a:avLst/>
                </a:prstGeom>
                <a:ln w="28575">
                  <a:noFill/>
                </a:ln>
              </p:spPr>
            </p:pic>
            <p:pic>
              <p:nvPicPr>
                <p:cNvPr id="39" name="Picture 38"/>
                <p:cNvPicPr>
                  <a:picLocks noChangeAspect="1"/>
                </p:cNvPicPr>
                <p:nvPr/>
              </p:nvPicPr>
              <p:blipFill>
                <a:blip r:embed="rId43">
                  <a:clrChange>
                    <a:clrFrom>
                      <a:srgbClr val="FFFFFF"/>
                    </a:clrFrom>
                    <a:clrTo>
                      <a:srgbClr val="FFFFFF">
                        <a:alpha val="0"/>
                      </a:srgbClr>
                    </a:clrTo>
                  </a:clrChange>
                </a:blip>
                <a:stretch>
                  <a:fillRect/>
                </a:stretch>
              </p:blipFill>
              <p:spPr>
                <a:xfrm>
                  <a:off x="11005285" y="33459542"/>
                  <a:ext cx="1423975" cy="682694"/>
                </a:xfrm>
                <a:prstGeom prst="rect">
                  <a:avLst/>
                </a:prstGeom>
                <a:ln>
                  <a:noFill/>
                </a:ln>
              </p:spPr>
            </p:pic>
          </p:grpSp>
          <p:sp>
            <p:nvSpPr>
              <p:cNvPr id="297" name="TextBox 296"/>
              <p:cNvSpPr txBox="1"/>
              <p:nvPr/>
            </p:nvSpPr>
            <p:spPr>
              <a:xfrm>
                <a:off x="14753674" y="33365368"/>
                <a:ext cx="832169" cy="762319"/>
              </a:xfrm>
              <a:prstGeom prst="rect">
                <a:avLst/>
              </a:prstGeom>
              <a:solidFill>
                <a:srgbClr val="2F103E"/>
              </a:solidFill>
            </p:spPr>
            <p:txBody>
              <a:bodyPr wrap="square" rtlCol="0">
                <a:spAutoFit/>
              </a:bodyPr>
              <a:lstStyle/>
              <a:p>
                <a:pPr algn="ctr"/>
                <a:r>
                  <a:rPr lang="en-US" sz="4400" b="1" dirty="0" smtClean="0">
                    <a:solidFill>
                      <a:schemeClr val="bg1"/>
                    </a:solidFill>
                  </a:rPr>
                  <a:t>8d</a:t>
                </a:r>
                <a:endParaRPr lang="en-US" sz="4400" b="1" dirty="0">
                  <a:solidFill>
                    <a:schemeClr val="bg1"/>
                  </a:solidFill>
                </a:endParaRPr>
              </a:p>
            </p:txBody>
          </p:sp>
        </p:grpSp>
        <p:grpSp>
          <p:nvGrpSpPr>
            <p:cNvPr id="2053" name="Group 2052"/>
            <p:cNvGrpSpPr/>
            <p:nvPr/>
          </p:nvGrpSpPr>
          <p:grpSpPr>
            <a:xfrm>
              <a:off x="22334612" y="34593905"/>
              <a:ext cx="4224470" cy="2308324"/>
              <a:chOff x="9376201" y="35330314"/>
              <a:chExt cx="4224470" cy="2308324"/>
            </a:xfrm>
          </p:grpSpPr>
          <p:sp>
            <p:nvSpPr>
              <p:cNvPr id="288" name="Rectangle 287">
                <a:extLst>
                  <a:ext uri="{FF2B5EF4-FFF2-40B4-BE49-F238E27FC236}">
                    <a16:creationId xmlns:a16="http://schemas.microsoft.com/office/drawing/2014/main" id="{90DD622A-4056-4CA7-B0D5-2582C1DF3A4A}"/>
                  </a:ext>
                </a:extLst>
              </p:cNvPr>
              <p:cNvSpPr/>
              <p:nvPr/>
            </p:nvSpPr>
            <p:spPr>
              <a:xfrm>
                <a:off x="9376201" y="35330314"/>
                <a:ext cx="4224470" cy="2308324"/>
              </a:xfrm>
              <a:prstGeom prst="rect">
                <a:avLst/>
              </a:prstGeom>
            </p:spPr>
            <p:txBody>
              <a:bodyPr wrap="square">
                <a:spAutoFit/>
              </a:bodyPr>
              <a:lstStyle/>
              <a:p>
                <a:pPr algn="just"/>
                <a:r>
                  <a:rPr lang="en-US" sz="2400" dirty="0" smtClean="0"/>
                  <a:t>Download </a:t>
                </a:r>
                <a:r>
                  <a:rPr lang="en-US" sz="2400" dirty="0"/>
                  <a:t>the selected gene list as a plain text </a:t>
                </a:r>
                <a:r>
                  <a:rPr lang="en-US" sz="2400" dirty="0" smtClean="0"/>
                  <a:t>file       , or save </a:t>
                </a:r>
                <a:r>
                  <a:rPr lang="en-US" sz="2400" dirty="0"/>
                  <a:t>it as a ‘</a:t>
                </a:r>
                <a:r>
                  <a:rPr lang="en-US" sz="2400" b="1" dirty="0"/>
                  <a:t>gene cart</a:t>
                </a:r>
                <a:r>
                  <a:rPr lang="en-US" sz="2400" dirty="0"/>
                  <a:t>’ </a:t>
                </a:r>
                <a:r>
                  <a:rPr lang="en-US" sz="2400" dirty="0" smtClean="0"/>
                  <a:t>   within </a:t>
                </a:r>
                <a:r>
                  <a:rPr lang="en-US" sz="2400" dirty="0"/>
                  <a:t>the system where it can be used via the main page of the </a:t>
                </a:r>
                <a:r>
                  <a:rPr lang="en-US" sz="2400" dirty="0" err="1"/>
                  <a:t>gEAR</a:t>
                </a:r>
                <a:r>
                  <a:rPr lang="en-US" sz="2400" dirty="0"/>
                  <a:t> as a search input.</a:t>
                </a:r>
                <a:endParaRPr lang="en-US" sz="2000" b="1" dirty="0"/>
              </a:p>
            </p:txBody>
          </p:sp>
          <p:pic>
            <p:nvPicPr>
              <p:cNvPr id="298" name="Picture 297"/>
              <p:cNvPicPr>
                <a:picLocks noChangeAspect="1"/>
              </p:cNvPicPr>
              <p:nvPr/>
            </p:nvPicPr>
            <p:blipFill rotWithShape="1">
              <a:blip r:embed="rId42"/>
              <a:srcRect l="26991" t="23320" r="52014" b="56809"/>
              <a:stretch/>
            </p:blipFill>
            <p:spPr>
              <a:xfrm>
                <a:off x="11731283" y="35680426"/>
                <a:ext cx="457200" cy="424543"/>
              </a:xfrm>
              <a:prstGeom prst="rect">
                <a:avLst/>
              </a:prstGeom>
              <a:ln w="28575">
                <a:noFill/>
              </a:ln>
            </p:spPr>
          </p:pic>
          <p:pic>
            <p:nvPicPr>
              <p:cNvPr id="299" name="Picture 298"/>
              <p:cNvPicPr>
                <a:picLocks noChangeAspect="1"/>
              </p:cNvPicPr>
              <p:nvPr/>
            </p:nvPicPr>
            <p:blipFill rotWithShape="1">
              <a:blip r:embed="rId42"/>
              <a:srcRect l="47999" t="24133" r="30257" b="57524"/>
              <a:stretch/>
            </p:blipFill>
            <p:spPr>
              <a:xfrm>
                <a:off x="11621486" y="36063195"/>
                <a:ext cx="473529" cy="391886"/>
              </a:xfrm>
              <a:prstGeom prst="rect">
                <a:avLst/>
              </a:prstGeom>
              <a:ln w="28575">
                <a:noFill/>
              </a:ln>
            </p:spPr>
          </p:pic>
        </p:grpSp>
      </p:grpSp>
      <p:pic>
        <p:nvPicPr>
          <p:cNvPr id="2057" name="Picture 2056"/>
          <p:cNvPicPr>
            <a:picLocks noChangeAspect="1"/>
          </p:cNvPicPr>
          <p:nvPr/>
        </p:nvPicPr>
        <p:blipFill rotWithShape="1">
          <a:blip r:embed="rId44"/>
          <a:srcRect l="19112" r="4560"/>
          <a:stretch/>
        </p:blipFill>
        <p:spPr>
          <a:xfrm>
            <a:off x="3141126" y="22267741"/>
            <a:ext cx="5339635" cy="3760500"/>
          </a:xfrm>
          <a:prstGeom prst="rect">
            <a:avLst/>
          </a:prstGeom>
        </p:spPr>
      </p:pic>
      <p:sp>
        <p:nvSpPr>
          <p:cNvPr id="304" name="Rectangle 303">
            <a:extLst>
              <a:ext uri="{FF2B5EF4-FFF2-40B4-BE49-F238E27FC236}">
                <a16:creationId xmlns:a16="http://schemas.microsoft.com/office/drawing/2014/main" id="{01DED654-05BB-41AD-A2D9-7205F0FFBE65}"/>
              </a:ext>
            </a:extLst>
          </p:cNvPr>
          <p:cNvSpPr/>
          <p:nvPr/>
        </p:nvSpPr>
        <p:spPr>
          <a:xfrm>
            <a:off x="4144046" y="20395992"/>
            <a:ext cx="3125548" cy="523220"/>
          </a:xfrm>
          <a:prstGeom prst="rect">
            <a:avLst/>
          </a:prstGeom>
        </p:spPr>
        <p:txBody>
          <a:bodyPr wrap="square">
            <a:spAutoFit/>
          </a:bodyPr>
          <a:lstStyle/>
          <a:p>
            <a:pPr algn="ctr"/>
            <a:r>
              <a:rPr lang="en-US" sz="2800" b="1" dirty="0" smtClean="0"/>
              <a:t>Dataset Manager</a:t>
            </a:r>
            <a:endParaRPr lang="en-US" sz="2800" b="1" dirty="0"/>
          </a:p>
        </p:txBody>
      </p:sp>
      <p:pic>
        <p:nvPicPr>
          <p:cNvPr id="314" name="Picture 313"/>
          <p:cNvPicPr>
            <a:picLocks noChangeAspect="1"/>
          </p:cNvPicPr>
          <p:nvPr/>
        </p:nvPicPr>
        <p:blipFill rotWithShape="1">
          <a:blip r:embed="rId44"/>
          <a:srcRect r="81013" b="37325"/>
          <a:stretch/>
        </p:blipFill>
        <p:spPr>
          <a:xfrm>
            <a:off x="634897" y="21830474"/>
            <a:ext cx="2359687" cy="4187154"/>
          </a:xfrm>
          <a:prstGeom prst="rect">
            <a:avLst/>
          </a:prstGeom>
        </p:spPr>
      </p:pic>
      <p:grpSp>
        <p:nvGrpSpPr>
          <p:cNvPr id="2061" name="Group 2060"/>
          <p:cNvGrpSpPr/>
          <p:nvPr/>
        </p:nvGrpSpPr>
        <p:grpSpPr>
          <a:xfrm>
            <a:off x="752409" y="20465949"/>
            <a:ext cx="3448442" cy="1551794"/>
            <a:chOff x="5706063" y="21328826"/>
            <a:chExt cx="3448442" cy="1551794"/>
          </a:xfrm>
        </p:grpSpPr>
        <p:grpSp>
          <p:nvGrpSpPr>
            <p:cNvPr id="2060" name="Group 2059"/>
            <p:cNvGrpSpPr/>
            <p:nvPr/>
          </p:nvGrpSpPr>
          <p:grpSpPr>
            <a:xfrm>
              <a:off x="5706063" y="21328826"/>
              <a:ext cx="3448442" cy="1551794"/>
              <a:chOff x="2526694" y="22683373"/>
              <a:chExt cx="3448442" cy="1551794"/>
            </a:xfrm>
          </p:grpSpPr>
          <p:pic>
            <p:nvPicPr>
              <p:cNvPr id="305" name="Picture 304">
                <a:extLst>
                  <a:ext uri="{FF2B5EF4-FFF2-40B4-BE49-F238E27FC236}">
                    <a16:creationId xmlns:a16="http://schemas.microsoft.com/office/drawing/2014/main" id="{A88402CF-6681-4878-B86F-C24683EE3F57}"/>
                  </a:ext>
                </a:extLst>
              </p:cNvPr>
              <p:cNvPicPr>
                <a:picLocks noChangeAspect="1"/>
              </p:cNvPicPr>
              <p:nvPr/>
            </p:nvPicPr>
            <p:blipFill rotWithShape="1">
              <a:blip r:embed="rId3"/>
              <a:srcRect l="48986" t="30865" r="2637" b="3668"/>
              <a:stretch/>
            </p:blipFill>
            <p:spPr>
              <a:xfrm>
                <a:off x="4245238" y="23078705"/>
                <a:ext cx="1668255" cy="1156462"/>
              </a:xfrm>
              <a:prstGeom prst="rect">
                <a:avLst/>
              </a:prstGeom>
              <a:ln>
                <a:solidFill>
                  <a:schemeClr val="bg2">
                    <a:lumMod val="90000"/>
                  </a:schemeClr>
                </a:solidFill>
              </a:ln>
            </p:spPr>
          </p:pic>
          <p:pic>
            <p:nvPicPr>
              <p:cNvPr id="306" name="Picture 305">
                <a:extLst>
                  <a:ext uri="{FF2B5EF4-FFF2-40B4-BE49-F238E27FC236}">
                    <a16:creationId xmlns:a16="http://schemas.microsoft.com/office/drawing/2014/main" id="{C9DF49B9-FC87-4F01-BF57-3B5171A6AD1F}"/>
                  </a:ext>
                </a:extLst>
              </p:cNvPr>
              <p:cNvPicPr>
                <a:picLocks noChangeAspect="1"/>
              </p:cNvPicPr>
              <p:nvPr/>
            </p:nvPicPr>
            <p:blipFill rotWithShape="1">
              <a:blip r:embed="rId3"/>
              <a:srcRect t="3464" b="72988"/>
              <a:stretch/>
            </p:blipFill>
            <p:spPr>
              <a:xfrm>
                <a:off x="2526694" y="22683373"/>
                <a:ext cx="3448442" cy="415974"/>
              </a:xfrm>
              <a:prstGeom prst="rect">
                <a:avLst/>
              </a:prstGeom>
              <a:ln>
                <a:solidFill>
                  <a:srgbClr val="331740"/>
                </a:solidFill>
              </a:ln>
            </p:spPr>
          </p:pic>
          <p:sp>
            <p:nvSpPr>
              <p:cNvPr id="310" name="TextBox 309">
                <a:extLst>
                  <a:ext uri="{FF2B5EF4-FFF2-40B4-BE49-F238E27FC236}">
                    <a16:creationId xmlns:a16="http://schemas.microsoft.com/office/drawing/2014/main" id="{BC3006D2-06CE-44DA-B99E-E8ECFCFB79DE}"/>
                  </a:ext>
                </a:extLst>
              </p:cNvPr>
              <p:cNvSpPr txBox="1"/>
              <p:nvPr/>
            </p:nvSpPr>
            <p:spPr>
              <a:xfrm>
                <a:off x="3914290" y="22852609"/>
                <a:ext cx="1748197" cy="184665"/>
              </a:xfrm>
              <a:prstGeom prst="rect">
                <a:avLst/>
              </a:prstGeom>
              <a:solidFill>
                <a:srgbClr val="DDDDDD"/>
              </a:solidFill>
            </p:spPr>
            <p:txBody>
              <a:bodyPr wrap="square" lIns="0" tIns="0" rIns="0" bIns="0" rtlCol="0">
                <a:spAutoFit/>
              </a:bodyPr>
              <a:lstStyle/>
              <a:p>
                <a:pPr algn="ctr"/>
                <a:r>
                  <a:rPr lang="en-US" sz="1200" dirty="0">
                    <a:latin typeface="Times New Roman" panose="02020603050405020304" pitchFamily="18" charset="0"/>
                    <a:cs typeface="Times New Roman" panose="02020603050405020304" pitchFamily="18" charset="0"/>
                  </a:rPr>
                  <a:t>username@UMgEAR.org</a:t>
                </a:r>
                <a:endParaRPr lang="en-US" sz="2000" dirty="0">
                  <a:latin typeface="Times New Roman" panose="02020603050405020304" pitchFamily="18" charset="0"/>
                  <a:cs typeface="Times New Roman" panose="02020603050405020304" pitchFamily="18" charset="0"/>
                </a:endParaRPr>
              </a:p>
            </p:txBody>
          </p:sp>
        </p:grpSp>
        <p:sp>
          <p:nvSpPr>
            <p:cNvPr id="315" name="Right Arrow 2050">
              <a:extLst>
                <a:ext uri="{FF2B5EF4-FFF2-40B4-BE49-F238E27FC236}">
                  <a16:creationId xmlns:a16="http://schemas.microsoft.com/office/drawing/2014/main" id="{D7212E5A-59D5-46BF-AA44-CE80EE9F5F28}"/>
                </a:ext>
              </a:extLst>
            </p:cNvPr>
            <p:cNvSpPr/>
            <p:nvPr/>
          </p:nvSpPr>
          <p:spPr>
            <a:xfrm rot="8380051" flipH="1">
              <a:off x="7265293" y="21836152"/>
              <a:ext cx="325497" cy="316653"/>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4" name="Rectangle 2063"/>
          <p:cNvSpPr/>
          <p:nvPr/>
        </p:nvSpPr>
        <p:spPr>
          <a:xfrm>
            <a:off x="4389294" y="20894813"/>
            <a:ext cx="3752135" cy="1200329"/>
          </a:xfrm>
          <a:prstGeom prst="rect">
            <a:avLst/>
          </a:prstGeom>
        </p:spPr>
        <p:txBody>
          <a:bodyPr wrap="square">
            <a:spAutoFit/>
          </a:bodyPr>
          <a:lstStyle/>
          <a:p>
            <a:r>
              <a:rPr lang="en-US" sz="2400" dirty="0"/>
              <a:t>If a user chooses to register </a:t>
            </a:r>
            <a:r>
              <a:rPr lang="en-US" sz="2400" dirty="0" smtClean="0"/>
              <a:t>with </a:t>
            </a:r>
            <a:r>
              <a:rPr lang="en-US" sz="2400" dirty="0"/>
              <a:t>the </a:t>
            </a:r>
            <a:r>
              <a:rPr lang="en-US" sz="2400" dirty="0" err="1"/>
              <a:t>gEAR</a:t>
            </a:r>
            <a:r>
              <a:rPr lang="en-US" sz="2400" dirty="0"/>
              <a:t>, they can also access the dataset manager </a:t>
            </a:r>
          </a:p>
        </p:txBody>
      </p:sp>
      <p:pic>
        <p:nvPicPr>
          <p:cNvPr id="317" name="Picture 316">
            <a:extLst>
              <a:ext uri="{FF2B5EF4-FFF2-40B4-BE49-F238E27FC236}">
                <a16:creationId xmlns:a16="http://schemas.microsoft.com/office/drawing/2014/main" id="{B0C0D271-70EE-408E-8564-D30854BC56CF}"/>
              </a:ext>
            </a:extLst>
          </p:cNvPr>
          <p:cNvPicPr>
            <a:picLocks noChangeAspect="1"/>
          </p:cNvPicPr>
          <p:nvPr/>
        </p:nvPicPr>
        <p:blipFill rotWithShape="1">
          <a:blip r:embed="rId45"/>
          <a:srcRect t="1104" r="39867" b="47627"/>
          <a:stretch/>
        </p:blipFill>
        <p:spPr>
          <a:xfrm>
            <a:off x="3327958" y="24289260"/>
            <a:ext cx="5265639" cy="2115349"/>
          </a:xfrm>
          <a:prstGeom prst="rect">
            <a:avLst/>
          </a:prstGeom>
          <a:ln>
            <a:noFill/>
          </a:ln>
        </p:spPr>
      </p:pic>
      <p:pic>
        <p:nvPicPr>
          <p:cNvPr id="318" name="Picture 317">
            <a:extLst>
              <a:ext uri="{FF2B5EF4-FFF2-40B4-BE49-F238E27FC236}">
                <a16:creationId xmlns:a16="http://schemas.microsoft.com/office/drawing/2014/main" id="{D71F2524-986D-4FBF-9EF7-714BC71A5C9A}"/>
              </a:ext>
            </a:extLst>
          </p:cNvPr>
          <p:cNvPicPr>
            <a:picLocks noChangeAspect="1"/>
          </p:cNvPicPr>
          <p:nvPr/>
        </p:nvPicPr>
        <p:blipFill>
          <a:blip r:embed="rId46">
            <a:extLst>
              <a:ext uri="{BEBA8EAE-BF5A-486C-A8C5-ECC9F3942E4B}">
                <a14:imgProps xmlns:a14="http://schemas.microsoft.com/office/drawing/2010/main">
                  <a14:imgLayer r:embed="rId47">
                    <a14:imgEffect>
                      <a14:brightnessContrast contrast="-40000"/>
                    </a14:imgEffect>
                  </a14:imgLayer>
                </a14:imgProps>
              </a:ext>
            </a:extLst>
          </a:blip>
          <a:stretch>
            <a:fillRect/>
          </a:stretch>
        </p:blipFill>
        <p:spPr>
          <a:xfrm>
            <a:off x="3373951" y="24454638"/>
            <a:ext cx="2045495" cy="1740111"/>
          </a:xfrm>
          <a:prstGeom prst="rect">
            <a:avLst/>
          </a:prstGeom>
        </p:spPr>
      </p:pic>
      <p:sp>
        <p:nvSpPr>
          <p:cNvPr id="322" name="TextBox 321"/>
          <p:cNvSpPr txBox="1"/>
          <p:nvPr/>
        </p:nvSpPr>
        <p:spPr>
          <a:xfrm>
            <a:off x="686193" y="29654132"/>
            <a:ext cx="998228" cy="769441"/>
          </a:xfrm>
          <a:prstGeom prst="rect">
            <a:avLst/>
          </a:prstGeom>
          <a:solidFill>
            <a:srgbClr val="2F103E"/>
          </a:solidFill>
        </p:spPr>
        <p:txBody>
          <a:bodyPr wrap="square" rtlCol="0">
            <a:spAutoFit/>
          </a:bodyPr>
          <a:lstStyle/>
          <a:p>
            <a:pPr algn="ctr"/>
            <a:r>
              <a:rPr lang="en-US" sz="4400" b="1" dirty="0" smtClean="0">
                <a:solidFill>
                  <a:schemeClr val="bg1"/>
                </a:solidFill>
              </a:rPr>
              <a:t>10c</a:t>
            </a:r>
            <a:endParaRPr lang="en-US" sz="4400" b="1" dirty="0">
              <a:solidFill>
                <a:schemeClr val="bg1"/>
              </a:solidFill>
            </a:endParaRPr>
          </a:p>
        </p:txBody>
      </p:sp>
      <p:sp>
        <p:nvSpPr>
          <p:cNvPr id="323" name="Rectangle 322">
            <a:extLst>
              <a:ext uri="{FF2B5EF4-FFF2-40B4-BE49-F238E27FC236}">
                <a16:creationId xmlns:a16="http://schemas.microsoft.com/office/drawing/2014/main" id="{01DED654-05BB-41AD-A2D9-7205F0FFBE65}"/>
              </a:ext>
            </a:extLst>
          </p:cNvPr>
          <p:cNvSpPr/>
          <p:nvPr/>
        </p:nvSpPr>
        <p:spPr>
          <a:xfrm>
            <a:off x="1573901" y="30013778"/>
            <a:ext cx="2314301" cy="523220"/>
          </a:xfrm>
          <a:prstGeom prst="rect">
            <a:avLst/>
          </a:prstGeom>
        </p:spPr>
        <p:txBody>
          <a:bodyPr wrap="square">
            <a:spAutoFit/>
          </a:bodyPr>
          <a:lstStyle/>
          <a:p>
            <a:pPr algn="ctr"/>
            <a:r>
              <a:rPr lang="en-US" sz="2800" b="1" dirty="0" smtClean="0"/>
              <a:t>Sharing Data</a:t>
            </a:r>
            <a:endParaRPr lang="en-US" sz="2800" b="1" dirty="0"/>
          </a:p>
        </p:txBody>
      </p:sp>
      <p:grpSp>
        <p:nvGrpSpPr>
          <p:cNvPr id="66" name="Group 65"/>
          <p:cNvGrpSpPr/>
          <p:nvPr/>
        </p:nvGrpSpPr>
        <p:grpSpPr>
          <a:xfrm>
            <a:off x="597198" y="26573706"/>
            <a:ext cx="8821122" cy="2861486"/>
            <a:chOff x="597198" y="27547656"/>
            <a:chExt cx="8821122" cy="2861486"/>
          </a:xfrm>
        </p:grpSpPr>
        <p:pic>
          <p:nvPicPr>
            <p:cNvPr id="319" name="Picture 318">
              <a:extLst>
                <a:ext uri="{FF2B5EF4-FFF2-40B4-BE49-F238E27FC236}">
                  <a16:creationId xmlns:a16="http://schemas.microsoft.com/office/drawing/2014/main" id="{B0C0D271-70EE-408E-8564-D30854BC56CF}"/>
                </a:ext>
              </a:extLst>
            </p:cNvPr>
            <p:cNvPicPr>
              <a:picLocks noChangeAspect="1"/>
            </p:cNvPicPr>
            <p:nvPr/>
          </p:nvPicPr>
          <p:blipFill rotWithShape="1">
            <a:blip r:embed="rId45"/>
            <a:srcRect l="24633" t="44302" r="40658" b="48968"/>
            <a:stretch/>
          </p:blipFill>
          <p:spPr>
            <a:xfrm>
              <a:off x="637056" y="28410763"/>
              <a:ext cx="7004304" cy="640080"/>
            </a:xfrm>
            <a:prstGeom prst="rect">
              <a:avLst/>
            </a:prstGeom>
            <a:ln>
              <a:noFill/>
            </a:ln>
          </p:spPr>
        </p:pic>
        <p:sp>
          <p:nvSpPr>
            <p:cNvPr id="320" name="TextBox 319"/>
            <p:cNvSpPr txBox="1"/>
            <p:nvPr/>
          </p:nvSpPr>
          <p:spPr>
            <a:xfrm>
              <a:off x="680312" y="27547656"/>
              <a:ext cx="1081499" cy="769441"/>
            </a:xfrm>
            <a:prstGeom prst="rect">
              <a:avLst/>
            </a:prstGeom>
            <a:solidFill>
              <a:srgbClr val="2F103E"/>
            </a:solidFill>
          </p:spPr>
          <p:txBody>
            <a:bodyPr wrap="square" rtlCol="0">
              <a:spAutoFit/>
            </a:bodyPr>
            <a:lstStyle/>
            <a:p>
              <a:pPr algn="ctr"/>
              <a:r>
                <a:rPr lang="en-US" sz="4400" b="1" dirty="0" smtClean="0">
                  <a:solidFill>
                    <a:schemeClr val="bg1"/>
                  </a:solidFill>
                </a:rPr>
                <a:t>10b</a:t>
              </a:r>
              <a:endParaRPr lang="en-US" sz="4400" b="1" dirty="0">
                <a:solidFill>
                  <a:schemeClr val="bg1"/>
                </a:solidFill>
              </a:endParaRPr>
            </a:p>
          </p:txBody>
        </p:sp>
        <p:sp>
          <p:nvSpPr>
            <p:cNvPr id="2065" name="Rectangle 2064"/>
            <p:cNvSpPr/>
            <p:nvPr/>
          </p:nvSpPr>
          <p:spPr>
            <a:xfrm>
              <a:off x="597198" y="29208813"/>
              <a:ext cx="8821122" cy="1200329"/>
            </a:xfrm>
            <a:prstGeom prst="rect">
              <a:avLst/>
            </a:prstGeom>
          </p:spPr>
          <p:txBody>
            <a:bodyPr wrap="square">
              <a:spAutoFit/>
            </a:bodyPr>
            <a:lstStyle/>
            <a:p>
              <a:pPr algn="just"/>
              <a:r>
                <a:rPr lang="en-US" sz="2400" dirty="0"/>
                <a:t>Users can generate their own ‘profiles’ </a:t>
              </a:r>
              <a:r>
                <a:rPr lang="en-US" sz="2400" dirty="0" smtClean="0"/>
                <a:t>by </a:t>
              </a:r>
              <a:r>
                <a:rPr lang="en-US" sz="2400" dirty="0"/>
                <a:t>choosing groups of </a:t>
              </a:r>
              <a:r>
                <a:rPr lang="en-US" sz="2400" dirty="0" smtClean="0"/>
                <a:t>datasets </a:t>
              </a:r>
              <a:r>
                <a:rPr lang="en-US" sz="2400" dirty="0"/>
                <a:t>to be viewed </a:t>
              </a:r>
              <a:r>
                <a:rPr lang="en-US" sz="2400" dirty="0" smtClean="0"/>
                <a:t>together. </a:t>
              </a:r>
              <a:r>
                <a:rPr lang="en-US" sz="2400" dirty="0"/>
                <a:t>Currently, the </a:t>
              </a:r>
              <a:r>
                <a:rPr lang="en-US" sz="2400" dirty="0" err="1"/>
                <a:t>gEAR</a:t>
              </a:r>
              <a:r>
                <a:rPr lang="en-US" sz="2400" dirty="0"/>
                <a:t> has over 30 public datasets that users can choose from to build personal profiles</a:t>
              </a:r>
              <a:r>
                <a:rPr lang="en-US" sz="2400" dirty="0" smtClean="0"/>
                <a:t>.</a:t>
              </a:r>
              <a:endParaRPr lang="en-US" sz="2000" dirty="0"/>
            </a:p>
          </p:txBody>
        </p:sp>
        <p:sp>
          <p:nvSpPr>
            <p:cNvPr id="321" name="Rectangle 320">
              <a:extLst>
                <a:ext uri="{FF2B5EF4-FFF2-40B4-BE49-F238E27FC236}">
                  <a16:creationId xmlns:a16="http://schemas.microsoft.com/office/drawing/2014/main" id="{01DED654-05BB-41AD-A2D9-7205F0FFBE65}"/>
                </a:ext>
              </a:extLst>
            </p:cNvPr>
            <p:cNvSpPr/>
            <p:nvPr/>
          </p:nvSpPr>
          <p:spPr>
            <a:xfrm>
              <a:off x="1787136" y="27876597"/>
              <a:ext cx="3841535" cy="523220"/>
            </a:xfrm>
            <a:prstGeom prst="rect">
              <a:avLst/>
            </a:prstGeom>
          </p:spPr>
          <p:txBody>
            <a:bodyPr wrap="square">
              <a:spAutoFit/>
            </a:bodyPr>
            <a:lstStyle/>
            <a:p>
              <a:pPr algn="ctr"/>
              <a:r>
                <a:rPr lang="en-US" sz="2800" b="1" dirty="0" smtClean="0"/>
                <a:t>Create Your Own Profile</a:t>
              </a:r>
              <a:endParaRPr lang="en-US" sz="2800" b="1" dirty="0"/>
            </a:p>
          </p:txBody>
        </p:sp>
        <p:sp>
          <p:nvSpPr>
            <p:cNvPr id="324" name="Right Arrow 2050">
              <a:extLst>
                <a:ext uri="{FF2B5EF4-FFF2-40B4-BE49-F238E27FC236}">
                  <a16:creationId xmlns:a16="http://schemas.microsoft.com/office/drawing/2014/main" id="{D7212E5A-59D5-46BF-AA44-CE80EE9F5F28}"/>
                </a:ext>
              </a:extLst>
            </p:cNvPr>
            <p:cNvSpPr/>
            <p:nvPr/>
          </p:nvSpPr>
          <p:spPr>
            <a:xfrm rot="8380051" flipH="1">
              <a:off x="2079462" y="28958234"/>
              <a:ext cx="325497" cy="316653"/>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ight Arrow 2050">
              <a:extLst>
                <a:ext uri="{FF2B5EF4-FFF2-40B4-BE49-F238E27FC236}">
                  <a16:creationId xmlns:a16="http://schemas.microsoft.com/office/drawing/2014/main" id="{D7212E5A-59D5-46BF-AA44-CE80EE9F5F28}"/>
                </a:ext>
              </a:extLst>
            </p:cNvPr>
            <p:cNvSpPr/>
            <p:nvPr/>
          </p:nvSpPr>
          <p:spPr>
            <a:xfrm rot="8380051" flipH="1">
              <a:off x="5138313" y="28963147"/>
              <a:ext cx="325497" cy="316653"/>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6" name="TextBox 325"/>
          <p:cNvSpPr txBox="1"/>
          <p:nvPr/>
        </p:nvSpPr>
        <p:spPr>
          <a:xfrm>
            <a:off x="680938" y="33917566"/>
            <a:ext cx="832169" cy="762319"/>
          </a:xfrm>
          <a:prstGeom prst="rect">
            <a:avLst/>
          </a:prstGeom>
          <a:solidFill>
            <a:srgbClr val="2F103E"/>
          </a:solidFill>
        </p:spPr>
        <p:txBody>
          <a:bodyPr wrap="square" rtlCol="0">
            <a:spAutoFit/>
          </a:bodyPr>
          <a:lstStyle/>
          <a:p>
            <a:pPr algn="ctr"/>
            <a:r>
              <a:rPr lang="en-US" sz="4400" b="1" dirty="0" smtClean="0">
                <a:solidFill>
                  <a:schemeClr val="bg1"/>
                </a:solidFill>
              </a:rPr>
              <a:t>9</a:t>
            </a:r>
            <a:endParaRPr lang="en-US" sz="4400" b="1" dirty="0">
              <a:solidFill>
                <a:schemeClr val="bg1"/>
              </a:solidFill>
            </a:endParaRPr>
          </a:p>
        </p:txBody>
      </p:sp>
      <p:sp>
        <p:nvSpPr>
          <p:cNvPr id="327" name="Right Arrow 2050">
            <a:extLst>
              <a:ext uri="{FF2B5EF4-FFF2-40B4-BE49-F238E27FC236}">
                <a16:creationId xmlns:a16="http://schemas.microsoft.com/office/drawing/2014/main" id="{D7212E5A-59D5-46BF-AA44-CE80EE9F5F28}"/>
              </a:ext>
            </a:extLst>
          </p:cNvPr>
          <p:cNvSpPr/>
          <p:nvPr/>
        </p:nvSpPr>
        <p:spPr>
          <a:xfrm rot="8380051" flipH="1">
            <a:off x="4580286" y="32668925"/>
            <a:ext cx="325497" cy="316653"/>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ight Arrow 2050">
            <a:extLst>
              <a:ext uri="{FF2B5EF4-FFF2-40B4-BE49-F238E27FC236}">
                <a16:creationId xmlns:a16="http://schemas.microsoft.com/office/drawing/2014/main" id="{D7212E5A-59D5-46BF-AA44-CE80EE9F5F28}"/>
              </a:ext>
            </a:extLst>
          </p:cNvPr>
          <p:cNvSpPr/>
          <p:nvPr/>
        </p:nvSpPr>
        <p:spPr>
          <a:xfrm rot="8380051" flipH="1">
            <a:off x="2972694" y="32668925"/>
            <a:ext cx="325497" cy="316653"/>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9" name="Group 328"/>
          <p:cNvGrpSpPr/>
          <p:nvPr/>
        </p:nvGrpSpPr>
        <p:grpSpPr>
          <a:xfrm>
            <a:off x="703962" y="33381532"/>
            <a:ext cx="3448442" cy="1551794"/>
            <a:chOff x="5706063" y="21328826"/>
            <a:chExt cx="3448442" cy="1551794"/>
          </a:xfrm>
        </p:grpSpPr>
        <p:grpSp>
          <p:nvGrpSpPr>
            <p:cNvPr id="332" name="Group 331"/>
            <p:cNvGrpSpPr/>
            <p:nvPr/>
          </p:nvGrpSpPr>
          <p:grpSpPr>
            <a:xfrm>
              <a:off x="5706063" y="21328826"/>
              <a:ext cx="3448442" cy="1551794"/>
              <a:chOff x="2526694" y="22683373"/>
              <a:chExt cx="3448442" cy="1551794"/>
            </a:xfrm>
          </p:grpSpPr>
          <p:pic>
            <p:nvPicPr>
              <p:cNvPr id="335" name="Picture 334">
                <a:extLst>
                  <a:ext uri="{FF2B5EF4-FFF2-40B4-BE49-F238E27FC236}">
                    <a16:creationId xmlns:a16="http://schemas.microsoft.com/office/drawing/2014/main" id="{A88402CF-6681-4878-B86F-C24683EE3F57}"/>
                  </a:ext>
                </a:extLst>
              </p:cNvPr>
              <p:cNvPicPr>
                <a:picLocks noChangeAspect="1"/>
              </p:cNvPicPr>
              <p:nvPr/>
            </p:nvPicPr>
            <p:blipFill rotWithShape="1">
              <a:blip r:embed="rId3"/>
              <a:srcRect l="48986" t="30865" r="2637" b="3668"/>
              <a:stretch/>
            </p:blipFill>
            <p:spPr>
              <a:xfrm>
                <a:off x="4245238" y="23078705"/>
                <a:ext cx="1668255" cy="1156462"/>
              </a:xfrm>
              <a:prstGeom prst="rect">
                <a:avLst/>
              </a:prstGeom>
              <a:ln>
                <a:solidFill>
                  <a:schemeClr val="bg2">
                    <a:lumMod val="90000"/>
                  </a:schemeClr>
                </a:solidFill>
              </a:ln>
            </p:spPr>
          </p:pic>
          <p:pic>
            <p:nvPicPr>
              <p:cNvPr id="336" name="Picture 335">
                <a:extLst>
                  <a:ext uri="{FF2B5EF4-FFF2-40B4-BE49-F238E27FC236}">
                    <a16:creationId xmlns:a16="http://schemas.microsoft.com/office/drawing/2014/main" id="{C9DF49B9-FC87-4F01-BF57-3B5171A6AD1F}"/>
                  </a:ext>
                </a:extLst>
              </p:cNvPr>
              <p:cNvPicPr>
                <a:picLocks noChangeAspect="1"/>
              </p:cNvPicPr>
              <p:nvPr/>
            </p:nvPicPr>
            <p:blipFill rotWithShape="1">
              <a:blip r:embed="rId3"/>
              <a:srcRect t="3464" b="72988"/>
              <a:stretch/>
            </p:blipFill>
            <p:spPr>
              <a:xfrm>
                <a:off x="2526694" y="22683373"/>
                <a:ext cx="3448442" cy="415974"/>
              </a:xfrm>
              <a:prstGeom prst="rect">
                <a:avLst/>
              </a:prstGeom>
              <a:ln>
                <a:solidFill>
                  <a:srgbClr val="331740"/>
                </a:solidFill>
              </a:ln>
            </p:spPr>
          </p:pic>
          <p:sp>
            <p:nvSpPr>
              <p:cNvPr id="337" name="TextBox 336">
                <a:extLst>
                  <a:ext uri="{FF2B5EF4-FFF2-40B4-BE49-F238E27FC236}">
                    <a16:creationId xmlns:a16="http://schemas.microsoft.com/office/drawing/2014/main" id="{BC3006D2-06CE-44DA-B99E-E8ECFCFB79DE}"/>
                  </a:ext>
                </a:extLst>
              </p:cNvPr>
              <p:cNvSpPr txBox="1"/>
              <p:nvPr/>
            </p:nvSpPr>
            <p:spPr>
              <a:xfrm>
                <a:off x="3914290" y="22852609"/>
                <a:ext cx="1748197" cy="184665"/>
              </a:xfrm>
              <a:prstGeom prst="rect">
                <a:avLst/>
              </a:prstGeom>
              <a:solidFill>
                <a:srgbClr val="DDDDDD"/>
              </a:solidFill>
            </p:spPr>
            <p:txBody>
              <a:bodyPr wrap="square" lIns="0" tIns="0" rIns="0" bIns="0" rtlCol="0">
                <a:spAutoFit/>
              </a:bodyPr>
              <a:lstStyle/>
              <a:p>
                <a:pPr algn="ctr"/>
                <a:r>
                  <a:rPr lang="en-US" sz="1200" dirty="0">
                    <a:latin typeface="Times New Roman" panose="02020603050405020304" pitchFamily="18" charset="0"/>
                    <a:cs typeface="Times New Roman" panose="02020603050405020304" pitchFamily="18" charset="0"/>
                  </a:rPr>
                  <a:t>username@UMgEAR.org</a:t>
                </a:r>
                <a:endParaRPr lang="en-US" sz="2000" dirty="0">
                  <a:latin typeface="Times New Roman" panose="02020603050405020304" pitchFamily="18" charset="0"/>
                  <a:cs typeface="Times New Roman" panose="02020603050405020304" pitchFamily="18" charset="0"/>
                </a:endParaRPr>
              </a:p>
            </p:txBody>
          </p:sp>
        </p:grpSp>
        <p:sp>
          <p:nvSpPr>
            <p:cNvPr id="334" name="Right Arrow 2050">
              <a:extLst>
                <a:ext uri="{FF2B5EF4-FFF2-40B4-BE49-F238E27FC236}">
                  <a16:creationId xmlns:a16="http://schemas.microsoft.com/office/drawing/2014/main" id="{D7212E5A-59D5-46BF-AA44-CE80EE9F5F28}"/>
                </a:ext>
              </a:extLst>
            </p:cNvPr>
            <p:cNvSpPr/>
            <p:nvPr/>
          </p:nvSpPr>
          <p:spPr>
            <a:xfrm rot="8380051" flipH="1">
              <a:off x="7265293" y="22160619"/>
              <a:ext cx="325497" cy="316653"/>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8" name="Rectangle 337">
            <a:extLst>
              <a:ext uri="{FF2B5EF4-FFF2-40B4-BE49-F238E27FC236}">
                <a16:creationId xmlns:a16="http://schemas.microsoft.com/office/drawing/2014/main" id="{01DED654-05BB-41AD-A2D9-7205F0FFBE65}"/>
              </a:ext>
            </a:extLst>
          </p:cNvPr>
          <p:cNvSpPr/>
          <p:nvPr/>
        </p:nvSpPr>
        <p:spPr>
          <a:xfrm>
            <a:off x="4138187" y="33327909"/>
            <a:ext cx="2581957" cy="523220"/>
          </a:xfrm>
          <a:prstGeom prst="rect">
            <a:avLst/>
          </a:prstGeom>
        </p:spPr>
        <p:txBody>
          <a:bodyPr wrap="square">
            <a:spAutoFit/>
          </a:bodyPr>
          <a:lstStyle/>
          <a:p>
            <a:pPr algn="ctr"/>
            <a:r>
              <a:rPr lang="en-US" sz="2800" b="1" dirty="0" smtClean="0"/>
              <a:t>Data Uploader</a:t>
            </a:r>
            <a:endParaRPr lang="en-US" sz="2800" b="1" dirty="0"/>
          </a:p>
        </p:txBody>
      </p:sp>
      <p:sp>
        <p:nvSpPr>
          <p:cNvPr id="339" name="Rectangle 338">
            <a:extLst>
              <a:ext uri="{FF2B5EF4-FFF2-40B4-BE49-F238E27FC236}">
                <a16:creationId xmlns:a16="http://schemas.microsoft.com/office/drawing/2014/main" id="{B2DFEE05-A3F7-4513-9035-1CF04AC4272E}"/>
              </a:ext>
            </a:extLst>
          </p:cNvPr>
          <p:cNvSpPr/>
          <p:nvPr/>
        </p:nvSpPr>
        <p:spPr>
          <a:xfrm>
            <a:off x="4246269" y="33730125"/>
            <a:ext cx="4156800" cy="830997"/>
          </a:xfrm>
          <a:prstGeom prst="rect">
            <a:avLst/>
          </a:prstGeom>
        </p:spPr>
        <p:txBody>
          <a:bodyPr wrap="square">
            <a:spAutoFit/>
          </a:bodyPr>
          <a:lstStyle/>
          <a:p>
            <a:pPr algn="just"/>
            <a:r>
              <a:rPr lang="en-US" sz="2400" dirty="0" smtClean="0"/>
              <a:t>Users can upload their data following a step-by-step process </a:t>
            </a:r>
            <a:endParaRPr lang="en-US" sz="2400" dirty="0"/>
          </a:p>
        </p:txBody>
      </p:sp>
      <p:pic>
        <p:nvPicPr>
          <p:cNvPr id="68" name="Picture 67"/>
          <p:cNvPicPr>
            <a:picLocks noChangeAspect="1"/>
          </p:cNvPicPr>
          <p:nvPr/>
        </p:nvPicPr>
        <p:blipFill>
          <a:blip r:embed="rId48"/>
          <a:stretch>
            <a:fillRect/>
          </a:stretch>
        </p:blipFill>
        <p:spPr>
          <a:xfrm>
            <a:off x="1221415" y="35391803"/>
            <a:ext cx="5142364" cy="1232827"/>
          </a:xfrm>
          <a:prstGeom prst="rect">
            <a:avLst/>
          </a:prstGeom>
        </p:spPr>
      </p:pic>
      <p:sp>
        <p:nvSpPr>
          <p:cNvPr id="340" name="Rectangle 339">
            <a:extLst>
              <a:ext uri="{FF2B5EF4-FFF2-40B4-BE49-F238E27FC236}">
                <a16:creationId xmlns:a16="http://schemas.microsoft.com/office/drawing/2014/main" id="{B2DFEE05-A3F7-4513-9035-1CF04AC4272E}"/>
              </a:ext>
            </a:extLst>
          </p:cNvPr>
          <p:cNvSpPr/>
          <p:nvPr/>
        </p:nvSpPr>
        <p:spPr>
          <a:xfrm>
            <a:off x="1939318" y="34937060"/>
            <a:ext cx="3625705" cy="461665"/>
          </a:xfrm>
          <a:prstGeom prst="rect">
            <a:avLst/>
          </a:prstGeom>
        </p:spPr>
        <p:txBody>
          <a:bodyPr wrap="square">
            <a:spAutoFit/>
          </a:bodyPr>
          <a:lstStyle/>
          <a:p>
            <a:pPr algn="just"/>
            <a:r>
              <a:rPr lang="en-US" sz="2400" b="1" dirty="0" smtClean="0"/>
              <a:t>Step 1</a:t>
            </a:r>
            <a:r>
              <a:rPr lang="en-US" sz="2400" dirty="0" smtClean="0"/>
              <a:t>: Select display type</a:t>
            </a:r>
            <a:endParaRPr lang="en-US" sz="2400" dirty="0"/>
          </a:p>
        </p:txBody>
      </p:sp>
      <p:sp>
        <p:nvSpPr>
          <p:cNvPr id="341" name="Rectangle 340">
            <a:extLst>
              <a:ext uri="{FF2B5EF4-FFF2-40B4-BE49-F238E27FC236}">
                <a16:creationId xmlns:a16="http://schemas.microsoft.com/office/drawing/2014/main" id="{B2DFEE05-A3F7-4513-9035-1CF04AC4272E}"/>
              </a:ext>
            </a:extLst>
          </p:cNvPr>
          <p:cNvSpPr/>
          <p:nvPr/>
        </p:nvSpPr>
        <p:spPr>
          <a:xfrm>
            <a:off x="1939318" y="36709148"/>
            <a:ext cx="3625705" cy="461665"/>
          </a:xfrm>
          <a:prstGeom prst="rect">
            <a:avLst/>
          </a:prstGeom>
        </p:spPr>
        <p:txBody>
          <a:bodyPr wrap="square">
            <a:spAutoFit/>
          </a:bodyPr>
          <a:lstStyle/>
          <a:p>
            <a:pPr algn="just"/>
            <a:r>
              <a:rPr lang="en-US" sz="2400" b="1" dirty="0" smtClean="0"/>
              <a:t>Step 2</a:t>
            </a:r>
            <a:r>
              <a:rPr lang="en-US" sz="2400" dirty="0" smtClean="0"/>
              <a:t>: Describe Data</a:t>
            </a:r>
            <a:endParaRPr lang="en-US" sz="2400" dirty="0"/>
          </a:p>
        </p:txBody>
      </p:sp>
      <p:sp>
        <p:nvSpPr>
          <p:cNvPr id="290" name="Rectangle 289">
            <a:extLst>
              <a:ext uri="{FF2B5EF4-FFF2-40B4-BE49-F238E27FC236}">
                <a16:creationId xmlns:a16="http://schemas.microsoft.com/office/drawing/2014/main" id="{70443FFD-59E2-40E1-99AC-E23262970D4D}"/>
              </a:ext>
            </a:extLst>
          </p:cNvPr>
          <p:cNvSpPr/>
          <p:nvPr/>
        </p:nvSpPr>
        <p:spPr>
          <a:xfrm>
            <a:off x="6363779" y="30624835"/>
            <a:ext cx="2865311" cy="1938992"/>
          </a:xfrm>
          <a:prstGeom prst="rect">
            <a:avLst/>
          </a:prstGeom>
        </p:spPr>
        <p:txBody>
          <a:bodyPr wrap="square">
            <a:spAutoFit/>
          </a:bodyPr>
          <a:lstStyle/>
          <a:p>
            <a:pPr algn="just"/>
            <a:r>
              <a:rPr lang="en-US" sz="2400" dirty="0" smtClean="0"/>
              <a:t>Datasets </a:t>
            </a:r>
            <a:r>
              <a:rPr lang="en-US" sz="2400" dirty="0"/>
              <a:t>and profiles can be privately shared with colleagues or posted publically. </a:t>
            </a:r>
            <a:endParaRPr lang="en-US" sz="2000" b="1" dirty="0"/>
          </a:p>
        </p:txBody>
      </p:sp>
      <p:sp>
        <p:nvSpPr>
          <p:cNvPr id="346" name="Rectangle 345">
            <a:extLst>
              <a:ext uri="{FF2B5EF4-FFF2-40B4-BE49-F238E27FC236}">
                <a16:creationId xmlns:a16="http://schemas.microsoft.com/office/drawing/2014/main" id="{B2DFEE05-A3F7-4513-9035-1CF04AC4272E}"/>
              </a:ext>
            </a:extLst>
          </p:cNvPr>
          <p:cNvSpPr/>
          <p:nvPr/>
        </p:nvSpPr>
        <p:spPr>
          <a:xfrm>
            <a:off x="601552" y="37124967"/>
            <a:ext cx="6835974" cy="461665"/>
          </a:xfrm>
          <a:prstGeom prst="rect">
            <a:avLst/>
          </a:prstGeom>
        </p:spPr>
        <p:txBody>
          <a:bodyPr wrap="square">
            <a:spAutoFit/>
          </a:bodyPr>
          <a:lstStyle/>
          <a:p>
            <a:pPr algn="just"/>
            <a:r>
              <a:rPr lang="en-US" sz="2400" dirty="0" smtClean="0"/>
              <a:t>Title, description of sample, decide </a:t>
            </a:r>
            <a:r>
              <a:rPr lang="en-US" sz="2400" b="1" dirty="0" smtClean="0"/>
              <a:t>Private or Public</a:t>
            </a:r>
            <a:endParaRPr lang="en-US" sz="2400" b="1" dirty="0"/>
          </a:p>
        </p:txBody>
      </p:sp>
      <p:grpSp>
        <p:nvGrpSpPr>
          <p:cNvPr id="83" name="Group 82"/>
          <p:cNvGrpSpPr/>
          <p:nvPr/>
        </p:nvGrpSpPr>
        <p:grpSpPr>
          <a:xfrm>
            <a:off x="9101322" y="33525523"/>
            <a:ext cx="8344272" cy="4169812"/>
            <a:chOff x="9101322" y="33685943"/>
            <a:chExt cx="8344272" cy="4169812"/>
          </a:xfrm>
        </p:grpSpPr>
        <p:sp>
          <p:nvSpPr>
            <p:cNvPr id="342" name="Rectangle 341">
              <a:extLst>
                <a:ext uri="{FF2B5EF4-FFF2-40B4-BE49-F238E27FC236}">
                  <a16:creationId xmlns:a16="http://schemas.microsoft.com/office/drawing/2014/main" id="{B2DFEE05-A3F7-4513-9035-1CF04AC4272E}"/>
                </a:ext>
              </a:extLst>
            </p:cNvPr>
            <p:cNvSpPr/>
            <p:nvPr/>
          </p:nvSpPr>
          <p:spPr>
            <a:xfrm>
              <a:off x="11068377" y="33685943"/>
              <a:ext cx="4356677" cy="461665"/>
            </a:xfrm>
            <a:prstGeom prst="rect">
              <a:avLst/>
            </a:prstGeom>
          </p:spPr>
          <p:txBody>
            <a:bodyPr wrap="square">
              <a:spAutoFit/>
            </a:bodyPr>
            <a:lstStyle/>
            <a:p>
              <a:pPr algn="just"/>
              <a:r>
                <a:rPr lang="en-US" sz="2400" b="1" dirty="0" smtClean="0"/>
                <a:t>Step 3</a:t>
              </a:r>
              <a:r>
                <a:rPr lang="en-US" sz="2400" dirty="0" smtClean="0"/>
                <a:t>: Upload Expression Data</a:t>
              </a:r>
            </a:p>
          </p:txBody>
        </p:sp>
        <p:pic>
          <p:nvPicPr>
            <p:cNvPr id="72" name="Picture 71"/>
            <p:cNvPicPr>
              <a:picLocks noChangeAspect="1"/>
            </p:cNvPicPr>
            <p:nvPr/>
          </p:nvPicPr>
          <p:blipFill>
            <a:blip r:embed="rId49"/>
            <a:stretch>
              <a:fillRect/>
            </a:stretch>
          </p:blipFill>
          <p:spPr>
            <a:xfrm>
              <a:off x="9166271" y="35218962"/>
              <a:ext cx="7334492" cy="381394"/>
            </a:xfrm>
            <a:prstGeom prst="rect">
              <a:avLst/>
            </a:prstGeom>
          </p:spPr>
        </p:pic>
        <p:sp>
          <p:nvSpPr>
            <p:cNvPr id="77" name="Rectangle 76"/>
            <p:cNvSpPr/>
            <p:nvPr/>
          </p:nvSpPr>
          <p:spPr>
            <a:xfrm>
              <a:off x="9101322" y="34124108"/>
              <a:ext cx="8344272" cy="461665"/>
            </a:xfrm>
            <a:prstGeom prst="rect">
              <a:avLst/>
            </a:prstGeom>
          </p:spPr>
          <p:txBody>
            <a:bodyPr wrap="none">
              <a:spAutoFit/>
            </a:bodyPr>
            <a:lstStyle/>
            <a:p>
              <a:r>
                <a:rPr lang="en-US" sz="2400" dirty="0" smtClean="0"/>
                <a:t>The format the </a:t>
              </a:r>
              <a:r>
                <a:rPr lang="en-US" sz="2400" dirty="0"/>
                <a:t>data file depends on the </a:t>
              </a:r>
              <a:r>
                <a:rPr lang="en-US" sz="2400" dirty="0" smtClean="0"/>
                <a:t>display chosen in step 1</a:t>
              </a:r>
              <a:endParaRPr lang="en-US" sz="2400" dirty="0"/>
            </a:p>
          </p:txBody>
        </p:sp>
        <p:pic>
          <p:nvPicPr>
            <p:cNvPr id="78" name="Picture 77"/>
            <p:cNvPicPr>
              <a:picLocks noChangeAspect="1"/>
            </p:cNvPicPr>
            <p:nvPr/>
          </p:nvPicPr>
          <p:blipFill>
            <a:blip r:embed="rId50"/>
            <a:stretch>
              <a:fillRect/>
            </a:stretch>
          </p:blipFill>
          <p:spPr>
            <a:xfrm>
              <a:off x="9161989" y="36776813"/>
              <a:ext cx="3760431" cy="1078942"/>
            </a:xfrm>
            <a:prstGeom prst="rect">
              <a:avLst/>
            </a:prstGeom>
          </p:spPr>
        </p:pic>
        <p:sp>
          <p:nvSpPr>
            <p:cNvPr id="347" name="Rectangle 346"/>
            <p:cNvSpPr/>
            <p:nvPr/>
          </p:nvSpPr>
          <p:spPr>
            <a:xfrm>
              <a:off x="9105024" y="34630089"/>
              <a:ext cx="7476534" cy="461665"/>
            </a:xfrm>
            <a:prstGeom prst="rect">
              <a:avLst/>
            </a:prstGeom>
          </p:spPr>
          <p:txBody>
            <a:bodyPr wrap="none">
              <a:spAutoFit/>
            </a:bodyPr>
            <a:lstStyle/>
            <a:p>
              <a:r>
                <a:rPr lang="en-US" sz="2400" dirty="0" smtClean="0"/>
                <a:t>Step 3 also let the user to organize their data, for example:</a:t>
              </a:r>
              <a:endParaRPr lang="en-US" sz="2400" dirty="0"/>
            </a:p>
          </p:txBody>
        </p:sp>
        <p:sp>
          <p:nvSpPr>
            <p:cNvPr id="79" name="TextBox 78"/>
            <p:cNvSpPr txBox="1"/>
            <p:nvPr/>
          </p:nvSpPr>
          <p:spPr>
            <a:xfrm>
              <a:off x="13788934" y="35567051"/>
              <a:ext cx="1925527" cy="369332"/>
            </a:xfrm>
            <a:prstGeom prst="rect">
              <a:avLst/>
            </a:prstGeom>
            <a:noFill/>
          </p:spPr>
          <p:txBody>
            <a:bodyPr wrap="none" rtlCol="0">
              <a:spAutoFit/>
            </a:bodyPr>
            <a:lstStyle/>
            <a:p>
              <a:r>
                <a:rPr lang="en-US" dirty="0" smtClean="0"/>
                <a:t>Renaming headers</a:t>
              </a:r>
              <a:endParaRPr lang="en-US" dirty="0"/>
            </a:p>
          </p:txBody>
        </p:sp>
        <p:grpSp>
          <p:nvGrpSpPr>
            <p:cNvPr id="81" name="Group 80"/>
            <p:cNvGrpSpPr/>
            <p:nvPr/>
          </p:nvGrpSpPr>
          <p:grpSpPr>
            <a:xfrm>
              <a:off x="9161989" y="35812287"/>
              <a:ext cx="5336847" cy="837739"/>
              <a:chOff x="9149957" y="35812287"/>
              <a:chExt cx="5336847" cy="837739"/>
            </a:xfrm>
          </p:grpSpPr>
          <p:grpSp>
            <p:nvGrpSpPr>
              <p:cNvPr id="80" name="Group 79"/>
              <p:cNvGrpSpPr/>
              <p:nvPr/>
            </p:nvGrpSpPr>
            <p:grpSpPr>
              <a:xfrm>
                <a:off x="9149957" y="35812287"/>
                <a:ext cx="4700679" cy="544818"/>
                <a:chOff x="9509773" y="36150046"/>
                <a:chExt cx="4700679" cy="544818"/>
              </a:xfrm>
            </p:grpSpPr>
            <p:pic>
              <p:nvPicPr>
                <p:cNvPr id="71" name="Picture 70"/>
                <p:cNvPicPr>
                  <a:picLocks noChangeAspect="1"/>
                </p:cNvPicPr>
                <p:nvPr/>
              </p:nvPicPr>
              <p:blipFill>
                <a:blip r:embed="rId51"/>
                <a:stretch>
                  <a:fillRect/>
                </a:stretch>
              </p:blipFill>
              <p:spPr>
                <a:xfrm>
                  <a:off x="9509773" y="36282426"/>
                  <a:ext cx="3403174" cy="348052"/>
                </a:xfrm>
                <a:prstGeom prst="rect">
                  <a:avLst/>
                </a:prstGeom>
              </p:spPr>
            </p:pic>
            <p:pic>
              <p:nvPicPr>
                <p:cNvPr id="343" name="Picture 342"/>
                <p:cNvPicPr>
                  <a:picLocks noChangeAspect="1"/>
                </p:cNvPicPr>
                <p:nvPr/>
              </p:nvPicPr>
              <p:blipFill rotWithShape="1">
                <a:blip r:embed="rId49"/>
                <a:srcRect l="89770" t="3789"/>
                <a:stretch/>
              </p:blipFill>
              <p:spPr>
                <a:xfrm>
                  <a:off x="13505764" y="36295552"/>
                  <a:ext cx="704688" cy="344633"/>
                </a:xfrm>
                <a:prstGeom prst="rect">
                  <a:avLst/>
                </a:prstGeom>
              </p:spPr>
            </p:pic>
            <p:pic>
              <p:nvPicPr>
                <p:cNvPr id="344" name="Picture 343"/>
                <p:cNvPicPr>
                  <a:picLocks noChangeAspect="1"/>
                </p:cNvPicPr>
                <p:nvPr/>
              </p:nvPicPr>
              <p:blipFill rotWithShape="1">
                <a:blip r:embed="rId49"/>
                <a:srcRect l="82239" t="12536" r="10776" b="18497"/>
                <a:stretch/>
              </p:blipFill>
              <p:spPr>
                <a:xfrm>
                  <a:off x="12743547" y="36150046"/>
                  <a:ext cx="581591" cy="298600"/>
                </a:xfrm>
                <a:prstGeom prst="rect">
                  <a:avLst/>
                </a:prstGeom>
              </p:spPr>
            </p:pic>
            <p:sp>
              <p:nvSpPr>
                <p:cNvPr id="345" name="Right Arrow 2050">
                  <a:extLst>
                    <a:ext uri="{FF2B5EF4-FFF2-40B4-BE49-F238E27FC236}">
                      <a16:creationId xmlns:a16="http://schemas.microsoft.com/office/drawing/2014/main" id="{D7212E5A-59D5-46BF-AA44-CE80EE9F5F28}"/>
                    </a:ext>
                  </a:extLst>
                </p:cNvPr>
                <p:cNvSpPr/>
                <p:nvPr/>
              </p:nvSpPr>
              <p:spPr>
                <a:xfrm rot="13219949">
                  <a:off x="13180821" y="36468943"/>
                  <a:ext cx="227384" cy="225921"/>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8" name="TextBox 347"/>
              <p:cNvSpPr txBox="1"/>
              <p:nvPr/>
            </p:nvSpPr>
            <p:spPr>
              <a:xfrm>
                <a:off x="11408974" y="36280694"/>
                <a:ext cx="3077830" cy="369332"/>
              </a:xfrm>
              <a:prstGeom prst="rect">
                <a:avLst/>
              </a:prstGeom>
              <a:noFill/>
            </p:spPr>
            <p:txBody>
              <a:bodyPr wrap="none" rtlCol="0">
                <a:spAutoFit/>
              </a:bodyPr>
              <a:lstStyle/>
              <a:p>
                <a:r>
                  <a:rPr lang="en-US" dirty="0" smtClean="0"/>
                  <a:t>Changing the order of columns</a:t>
                </a:r>
                <a:endParaRPr lang="en-US" dirty="0"/>
              </a:p>
            </p:txBody>
          </p:sp>
        </p:grpSp>
        <p:sp>
          <p:nvSpPr>
            <p:cNvPr id="349" name="TextBox 348"/>
            <p:cNvSpPr txBox="1"/>
            <p:nvPr/>
          </p:nvSpPr>
          <p:spPr>
            <a:xfrm>
              <a:off x="12891094" y="37009831"/>
              <a:ext cx="3659138" cy="646331"/>
            </a:xfrm>
            <a:prstGeom prst="rect">
              <a:avLst/>
            </a:prstGeom>
            <a:noFill/>
          </p:spPr>
          <p:txBody>
            <a:bodyPr wrap="square" rtlCol="0">
              <a:spAutoFit/>
            </a:bodyPr>
            <a:lstStyle/>
            <a:p>
              <a:r>
                <a:rPr lang="en-US" dirty="0" smtClean="0"/>
                <a:t>Representing bar graphs as 1 plot, 2 plots or 3 plots</a:t>
              </a:r>
              <a:endParaRPr lang="en-US" dirty="0"/>
            </a:p>
          </p:txBody>
        </p:sp>
      </p:grpSp>
      <p:pic>
        <p:nvPicPr>
          <p:cNvPr id="350" name="img569928" descr="2a17232f-96a6-4ecc-8a01-5b77053c1b47"/>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t="17630"/>
          <a:stretch/>
        </p:blipFill>
        <p:spPr bwMode="auto">
          <a:xfrm>
            <a:off x="31569444" y="33820768"/>
            <a:ext cx="2306268" cy="259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1" name="Picture 350"/>
          <p:cNvPicPr>
            <a:picLocks noChangeAspect="1"/>
          </p:cNvPicPr>
          <p:nvPr/>
        </p:nvPicPr>
        <p:blipFill rotWithShape="1">
          <a:blip r:embed="rId21"/>
          <a:srcRect t="22974" r="81681" b="65792"/>
          <a:stretch/>
        </p:blipFill>
        <p:spPr>
          <a:xfrm>
            <a:off x="31478052" y="32659564"/>
            <a:ext cx="2551104" cy="761599"/>
          </a:xfrm>
          <a:prstGeom prst="rect">
            <a:avLst/>
          </a:prstGeom>
        </p:spPr>
      </p:pic>
      <p:pic>
        <p:nvPicPr>
          <p:cNvPr id="352" name="Picture 351"/>
          <p:cNvPicPr>
            <a:picLocks noChangeAspect="1"/>
          </p:cNvPicPr>
          <p:nvPr/>
        </p:nvPicPr>
        <p:blipFill rotWithShape="1">
          <a:blip r:embed="rId13"/>
          <a:srcRect l="1444" t="39006" r="86491" b="56747"/>
          <a:stretch/>
        </p:blipFill>
        <p:spPr>
          <a:xfrm>
            <a:off x="31693171" y="33383217"/>
            <a:ext cx="1680211" cy="285750"/>
          </a:xfrm>
          <a:prstGeom prst="rect">
            <a:avLst/>
          </a:prstGeom>
        </p:spPr>
      </p:pic>
      <p:sp>
        <p:nvSpPr>
          <p:cNvPr id="353" name="Rectangle 352"/>
          <p:cNvSpPr/>
          <p:nvPr/>
        </p:nvSpPr>
        <p:spPr>
          <a:xfrm>
            <a:off x="33840567" y="36404027"/>
            <a:ext cx="929778" cy="584775"/>
          </a:xfrm>
          <a:prstGeom prst="rect">
            <a:avLst/>
          </a:prstGeom>
        </p:spPr>
        <p:txBody>
          <a:bodyPr wrap="square">
            <a:spAutoFit/>
          </a:bodyPr>
          <a:lstStyle/>
          <a:p>
            <a:r>
              <a:rPr lang="en-US" sz="3200" b="1" dirty="0" smtClean="0">
                <a:solidFill>
                  <a:srgbClr val="331740"/>
                </a:solidFill>
              </a:rPr>
              <a:t>8.</a:t>
            </a:r>
            <a:endParaRPr lang="en-US" sz="3200" b="1" dirty="0">
              <a:solidFill>
                <a:srgbClr val="331740"/>
              </a:solidFill>
            </a:endParaRPr>
          </a:p>
        </p:txBody>
      </p:sp>
      <p:sp>
        <p:nvSpPr>
          <p:cNvPr id="354" name="Right Arrow 353"/>
          <p:cNvSpPr/>
          <p:nvPr/>
        </p:nvSpPr>
        <p:spPr>
          <a:xfrm rot="1850861" flipH="1" flipV="1">
            <a:off x="33808633" y="36063034"/>
            <a:ext cx="376241" cy="346930"/>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ight Arrow 2050">
            <a:extLst>
              <a:ext uri="{FF2B5EF4-FFF2-40B4-BE49-F238E27FC236}">
                <a16:creationId xmlns:a16="http://schemas.microsoft.com/office/drawing/2014/main" id="{D7212E5A-59D5-46BF-AA44-CE80EE9F5F28}"/>
              </a:ext>
            </a:extLst>
          </p:cNvPr>
          <p:cNvSpPr/>
          <p:nvPr/>
        </p:nvSpPr>
        <p:spPr>
          <a:xfrm rot="2526061" flipH="1">
            <a:off x="2163249" y="18862256"/>
            <a:ext cx="325497" cy="316653"/>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ight Arrow 2050">
            <a:extLst>
              <a:ext uri="{FF2B5EF4-FFF2-40B4-BE49-F238E27FC236}">
                <a16:creationId xmlns:a16="http://schemas.microsoft.com/office/drawing/2014/main" id="{D7212E5A-59D5-46BF-AA44-CE80EE9F5F28}"/>
              </a:ext>
            </a:extLst>
          </p:cNvPr>
          <p:cNvSpPr/>
          <p:nvPr/>
        </p:nvSpPr>
        <p:spPr>
          <a:xfrm rot="7782751" flipH="1">
            <a:off x="2462496" y="17631104"/>
            <a:ext cx="325497" cy="316653"/>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Right Arrow 2050">
            <a:extLst>
              <a:ext uri="{FF2B5EF4-FFF2-40B4-BE49-F238E27FC236}">
                <a16:creationId xmlns:a16="http://schemas.microsoft.com/office/drawing/2014/main" id="{D7212E5A-59D5-46BF-AA44-CE80EE9F5F28}"/>
              </a:ext>
            </a:extLst>
          </p:cNvPr>
          <p:cNvSpPr/>
          <p:nvPr/>
        </p:nvSpPr>
        <p:spPr>
          <a:xfrm rot="7782751" flipH="1">
            <a:off x="2484551" y="18240566"/>
            <a:ext cx="325497" cy="316653"/>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p:cNvGrpSpPr/>
          <p:nvPr/>
        </p:nvGrpSpPr>
        <p:grpSpPr>
          <a:xfrm>
            <a:off x="488618" y="15336891"/>
            <a:ext cx="6321638" cy="4418028"/>
            <a:chOff x="488618" y="15611211"/>
            <a:chExt cx="6321638" cy="4418028"/>
          </a:xfrm>
        </p:grpSpPr>
        <p:pic>
          <p:nvPicPr>
            <p:cNvPr id="88" name="Picture 87"/>
            <p:cNvPicPr>
              <a:picLocks noChangeAspect="1"/>
            </p:cNvPicPr>
            <p:nvPr/>
          </p:nvPicPr>
          <p:blipFill>
            <a:blip r:embed="rId52"/>
            <a:stretch>
              <a:fillRect/>
            </a:stretch>
          </p:blipFill>
          <p:spPr>
            <a:xfrm>
              <a:off x="682121" y="16635073"/>
              <a:ext cx="3071000" cy="2385509"/>
            </a:xfrm>
            <a:prstGeom prst="rect">
              <a:avLst/>
            </a:prstGeom>
          </p:spPr>
        </p:pic>
        <p:pic>
          <p:nvPicPr>
            <p:cNvPr id="85" name="Picture 84"/>
            <p:cNvPicPr>
              <a:picLocks noChangeAspect="1"/>
            </p:cNvPicPr>
            <p:nvPr/>
          </p:nvPicPr>
          <p:blipFill rotWithShape="1">
            <a:blip r:embed="rId53"/>
            <a:srcRect l="2345" t="4385" r="37682" b="6911"/>
            <a:stretch/>
          </p:blipFill>
          <p:spPr>
            <a:xfrm>
              <a:off x="2484901" y="18991890"/>
              <a:ext cx="1605186" cy="988540"/>
            </a:xfrm>
            <a:prstGeom prst="rect">
              <a:avLst/>
            </a:prstGeom>
          </p:spPr>
        </p:pic>
        <p:sp>
          <p:nvSpPr>
            <p:cNvPr id="20" name="TextBox 19"/>
            <p:cNvSpPr txBox="1"/>
            <p:nvPr/>
          </p:nvSpPr>
          <p:spPr>
            <a:xfrm>
              <a:off x="678094" y="15734289"/>
              <a:ext cx="832169" cy="762319"/>
            </a:xfrm>
            <a:prstGeom prst="rect">
              <a:avLst/>
            </a:prstGeom>
            <a:solidFill>
              <a:srgbClr val="2F103E"/>
            </a:solidFill>
          </p:spPr>
          <p:txBody>
            <a:bodyPr wrap="square" rtlCol="0">
              <a:spAutoFit/>
            </a:bodyPr>
            <a:lstStyle/>
            <a:p>
              <a:pPr algn="ctr"/>
              <a:r>
                <a:rPr lang="en-US" sz="4400" b="1" dirty="0" smtClean="0">
                  <a:solidFill>
                    <a:schemeClr val="bg1"/>
                  </a:solidFill>
                </a:rPr>
                <a:t>1</a:t>
              </a:r>
              <a:endParaRPr lang="en-US" sz="4400" b="1" dirty="0">
                <a:solidFill>
                  <a:schemeClr val="bg1"/>
                </a:solidFill>
              </a:endParaRPr>
            </a:p>
          </p:txBody>
        </p:sp>
        <p:sp>
          <p:nvSpPr>
            <p:cNvPr id="356" name="Rectangle 355">
              <a:extLst>
                <a:ext uri="{FF2B5EF4-FFF2-40B4-BE49-F238E27FC236}">
                  <a16:creationId xmlns:a16="http://schemas.microsoft.com/office/drawing/2014/main" id="{83CA3A89-21F9-47A5-9E5B-A7A94844CA72}"/>
                </a:ext>
              </a:extLst>
            </p:cNvPr>
            <p:cNvSpPr/>
            <p:nvPr/>
          </p:nvSpPr>
          <p:spPr>
            <a:xfrm>
              <a:off x="4066812" y="16422385"/>
              <a:ext cx="2743444" cy="3046988"/>
            </a:xfrm>
            <a:prstGeom prst="rect">
              <a:avLst/>
            </a:prstGeom>
            <a:ln>
              <a:noFill/>
            </a:ln>
          </p:spPr>
          <p:txBody>
            <a:bodyPr wrap="square">
              <a:spAutoFit/>
            </a:bodyPr>
            <a:lstStyle/>
            <a:p>
              <a:pPr algn="just"/>
              <a:r>
                <a:rPr lang="en-US" sz="2400" dirty="0" smtClean="0"/>
                <a:t>A single gene or a list of genes can be used as a search object.</a:t>
              </a:r>
            </a:p>
            <a:p>
              <a:pPr algn="just"/>
              <a:r>
                <a:rPr lang="en-US" sz="2400" dirty="0" smtClean="0"/>
                <a:t>Several options for relative or absolute coloring of values are also available.</a:t>
              </a:r>
              <a:endParaRPr lang="en-US" sz="2400" dirty="0"/>
            </a:p>
          </p:txBody>
        </p:sp>
        <p:sp>
          <p:nvSpPr>
            <p:cNvPr id="357" name="Rectangle 356">
              <a:extLst>
                <a:ext uri="{FF2B5EF4-FFF2-40B4-BE49-F238E27FC236}">
                  <a16:creationId xmlns:a16="http://schemas.microsoft.com/office/drawing/2014/main" id="{5952ADD0-0807-43E6-8E6E-30CB758E3A0F}"/>
                </a:ext>
              </a:extLst>
            </p:cNvPr>
            <p:cNvSpPr/>
            <p:nvPr/>
          </p:nvSpPr>
          <p:spPr>
            <a:xfrm>
              <a:off x="1510263" y="16122407"/>
              <a:ext cx="2088190" cy="523220"/>
            </a:xfrm>
            <a:prstGeom prst="rect">
              <a:avLst/>
            </a:prstGeom>
          </p:spPr>
          <p:txBody>
            <a:bodyPr wrap="square">
              <a:spAutoFit/>
            </a:bodyPr>
            <a:lstStyle/>
            <a:p>
              <a:r>
                <a:rPr lang="en-US" sz="2800" b="1" dirty="0" smtClean="0"/>
                <a:t>Gene Search</a:t>
              </a:r>
              <a:endParaRPr lang="en-US" sz="2800" b="1" dirty="0"/>
            </a:p>
          </p:txBody>
        </p:sp>
        <p:sp>
          <p:nvSpPr>
            <p:cNvPr id="366" name="Rounded Rectangle 365"/>
            <p:cNvSpPr/>
            <p:nvPr/>
          </p:nvSpPr>
          <p:spPr>
            <a:xfrm>
              <a:off x="488618" y="15611211"/>
              <a:ext cx="6304338" cy="4418028"/>
            </a:xfrm>
            <a:prstGeom prst="roundRect">
              <a:avLst>
                <a:gd name="adj" fmla="val 4752"/>
              </a:avLst>
            </a:prstGeom>
            <a:noFill/>
            <a:ln>
              <a:solidFill>
                <a:srgbClr val="3317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7" name="Rounded Rectangle 366"/>
          <p:cNvSpPr/>
          <p:nvPr/>
        </p:nvSpPr>
        <p:spPr>
          <a:xfrm>
            <a:off x="856477" y="9141448"/>
            <a:ext cx="12220727" cy="5920419"/>
          </a:xfrm>
          <a:prstGeom prst="roundRect">
            <a:avLst>
              <a:gd name="adj" fmla="val 4752"/>
            </a:avLst>
          </a:prstGeom>
          <a:noFill/>
          <a:ln>
            <a:solidFill>
              <a:srgbClr val="3317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ounded Rectangle 367"/>
          <p:cNvSpPr/>
          <p:nvPr/>
        </p:nvSpPr>
        <p:spPr>
          <a:xfrm>
            <a:off x="13496243" y="9152598"/>
            <a:ext cx="7944359" cy="3714878"/>
          </a:xfrm>
          <a:prstGeom prst="roundRect">
            <a:avLst>
              <a:gd name="adj" fmla="val 4752"/>
            </a:avLst>
          </a:prstGeom>
          <a:noFill/>
          <a:ln>
            <a:solidFill>
              <a:srgbClr val="3317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ounded Rectangle 368"/>
          <p:cNvSpPr/>
          <p:nvPr/>
        </p:nvSpPr>
        <p:spPr>
          <a:xfrm>
            <a:off x="21913774" y="9152598"/>
            <a:ext cx="4628424" cy="2947937"/>
          </a:xfrm>
          <a:prstGeom prst="roundRect">
            <a:avLst>
              <a:gd name="adj" fmla="val 4752"/>
            </a:avLst>
          </a:prstGeom>
          <a:noFill/>
          <a:ln>
            <a:solidFill>
              <a:srgbClr val="3317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ounded Rectangle 370"/>
          <p:cNvSpPr/>
          <p:nvPr/>
        </p:nvSpPr>
        <p:spPr>
          <a:xfrm>
            <a:off x="22562821" y="20212707"/>
            <a:ext cx="4030836" cy="3256575"/>
          </a:xfrm>
          <a:prstGeom prst="roundRect">
            <a:avLst>
              <a:gd name="adj" fmla="val 4752"/>
            </a:avLst>
          </a:prstGeom>
          <a:noFill/>
          <a:ln>
            <a:solidFill>
              <a:srgbClr val="3317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523064" y="33189710"/>
            <a:ext cx="16678343" cy="4607039"/>
          </a:xfrm>
          <a:prstGeom prst="roundRect">
            <a:avLst>
              <a:gd name="adj" fmla="val 4752"/>
            </a:avLst>
          </a:prstGeom>
          <a:noFill/>
          <a:ln>
            <a:solidFill>
              <a:srgbClr val="3317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ounded Rectangle 374"/>
          <p:cNvSpPr/>
          <p:nvPr/>
        </p:nvSpPr>
        <p:spPr>
          <a:xfrm>
            <a:off x="18524229" y="23695138"/>
            <a:ext cx="8069428" cy="13893171"/>
          </a:xfrm>
          <a:prstGeom prst="roundRect">
            <a:avLst>
              <a:gd name="adj" fmla="val 4752"/>
            </a:avLst>
          </a:prstGeom>
          <a:noFill/>
          <a:ln>
            <a:solidFill>
              <a:srgbClr val="3317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 name="Group 238"/>
          <p:cNvGrpSpPr/>
          <p:nvPr/>
        </p:nvGrpSpPr>
        <p:grpSpPr>
          <a:xfrm>
            <a:off x="27603607" y="7560015"/>
            <a:ext cx="2533650" cy="2073235"/>
            <a:chOff x="27793950" y="7560015"/>
            <a:chExt cx="2266950" cy="1891199"/>
          </a:xfrm>
        </p:grpSpPr>
        <p:pic>
          <p:nvPicPr>
            <p:cNvPr id="2" name="Picture 1"/>
            <p:cNvPicPr>
              <a:picLocks noChangeAspect="1"/>
            </p:cNvPicPr>
            <p:nvPr/>
          </p:nvPicPr>
          <p:blipFill rotWithShape="1">
            <a:blip r:embed="rId54"/>
            <a:srcRect l="57441" t="1474" r="2493" b="60559"/>
            <a:stretch/>
          </p:blipFill>
          <p:spPr>
            <a:xfrm>
              <a:off x="27793950" y="7560015"/>
              <a:ext cx="2266950" cy="1888785"/>
            </a:xfrm>
            <a:prstGeom prst="rect">
              <a:avLst/>
            </a:prstGeom>
          </p:spPr>
        </p:pic>
        <p:sp>
          <p:nvSpPr>
            <p:cNvPr id="268" name="Right Arrow 2050">
              <a:extLst>
                <a:ext uri="{FF2B5EF4-FFF2-40B4-BE49-F238E27FC236}">
                  <a16:creationId xmlns:a16="http://schemas.microsoft.com/office/drawing/2014/main" id="{D7212E5A-59D5-46BF-AA44-CE80EE9F5F28}"/>
                </a:ext>
              </a:extLst>
            </p:cNvPr>
            <p:cNvSpPr/>
            <p:nvPr/>
          </p:nvSpPr>
          <p:spPr>
            <a:xfrm rot="13219949">
              <a:off x="29000785" y="9134561"/>
              <a:ext cx="325497" cy="316653"/>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1" name="TextBox 270"/>
          <p:cNvSpPr txBox="1"/>
          <p:nvPr/>
        </p:nvSpPr>
        <p:spPr>
          <a:xfrm>
            <a:off x="27442156" y="10210018"/>
            <a:ext cx="3835965" cy="23791128"/>
          </a:xfrm>
          <a:prstGeom prst="rect">
            <a:avLst/>
          </a:prstGeom>
          <a:noFill/>
        </p:spPr>
        <p:txBody>
          <a:bodyPr wrap="square" rtlCol="0">
            <a:spAutoFit/>
          </a:bodyPr>
          <a:lstStyle/>
          <a:p>
            <a:r>
              <a:rPr lang="en-US" sz="2800" dirty="0" smtClean="0"/>
              <a:t>After choosing the dataset (</a:t>
            </a:r>
            <a:r>
              <a:rPr lang="en-US" sz="2800" b="1" dirty="0" smtClean="0"/>
              <a:t>1</a:t>
            </a:r>
            <a:r>
              <a:rPr lang="en-US" sz="2800" dirty="0" smtClean="0"/>
              <a:t>) and obtaining the ‘dataset structure’ (</a:t>
            </a:r>
            <a:r>
              <a:rPr lang="en-US" sz="2800" b="1" dirty="0" smtClean="0"/>
              <a:t>2</a:t>
            </a:r>
            <a:r>
              <a:rPr lang="en-US" sz="2800" dirty="0" smtClean="0"/>
              <a:t>) work </a:t>
            </a:r>
            <a:r>
              <a:rPr lang="en-US" sz="2800" dirty="0"/>
              <a:t>through the steps of the analysis using the ‘</a:t>
            </a:r>
            <a:r>
              <a:rPr lang="en-US" sz="2800" b="1" dirty="0"/>
              <a:t>toggle buttons</a:t>
            </a:r>
            <a:r>
              <a:rPr lang="en-US" sz="2800" dirty="0"/>
              <a:t>’</a:t>
            </a:r>
          </a:p>
          <a:p>
            <a:endParaRPr lang="en-US" sz="2800" dirty="0" smtClean="0"/>
          </a:p>
          <a:p>
            <a:r>
              <a:rPr lang="en-US" sz="2800" dirty="0" smtClean="0"/>
              <a:t>A </a:t>
            </a:r>
            <a:r>
              <a:rPr lang="en-US" sz="2800" b="1" dirty="0" smtClean="0"/>
              <a:t>quality control </a:t>
            </a:r>
            <a:r>
              <a:rPr lang="en-US" sz="2800" dirty="0" smtClean="0"/>
              <a:t>step follows (</a:t>
            </a:r>
            <a:r>
              <a:rPr lang="en-US" sz="2800" b="1" dirty="0" smtClean="0"/>
              <a:t>3</a:t>
            </a:r>
            <a:r>
              <a:rPr lang="en-US" sz="2800" dirty="0" smtClean="0"/>
              <a:t>). This filters cells based on their mitochondrial content. </a:t>
            </a:r>
          </a:p>
          <a:p>
            <a:endParaRPr lang="en-US" sz="2800" dirty="0"/>
          </a:p>
          <a:p>
            <a:r>
              <a:rPr lang="en-US" sz="2800" dirty="0" smtClean="0"/>
              <a:t>To perform the downstream principal component and </a:t>
            </a:r>
            <a:r>
              <a:rPr lang="en-US" sz="2800" dirty="0" err="1" smtClean="0"/>
              <a:t>tSNE</a:t>
            </a:r>
            <a:r>
              <a:rPr lang="en-US" sz="2800" dirty="0" smtClean="0"/>
              <a:t> analysis first identify a group of </a:t>
            </a:r>
            <a:r>
              <a:rPr lang="en-US" sz="2800" b="1" dirty="0" smtClean="0"/>
              <a:t>highly variable genes</a:t>
            </a:r>
            <a:r>
              <a:rPr lang="en-US" sz="2800" dirty="0" smtClean="0"/>
              <a:t> (</a:t>
            </a:r>
            <a:r>
              <a:rPr lang="en-US" sz="2800" b="1" dirty="0" smtClean="0"/>
              <a:t>4</a:t>
            </a:r>
            <a:r>
              <a:rPr lang="en-US" sz="2800" dirty="0" smtClean="0"/>
              <a:t>). For efficiency, the workbench limits users to a maximum of 2,000 genes. </a:t>
            </a:r>
          </a:p>
          <a:p>
            <a:endParaRPr lang="en-US" sz="2800" dirty="0"/>
          </a:p>
          <a:p>
            <a:endParaRPr lang="en-US" sz="2800" dirty="0"/>
          </a:p>
          <a:p>
            <a:r>
              <a:rPr lang="en-US" sz="2800" dirty="0" smtClean="0"/>
              <a:t>The </a:t>
            </a:r>
            <a:r>
              <a:rPr lang="en-US" sz="2800" b="1" dirty="0" smtClean="0"/>
              <a:t>PCA</a:t>
            </a:r>
            <a:r>
              <a:rPr lang="en-US" sz="2800" dirty="0" smtClean="0"/>
              <a:t> (</a:t>
            </a:r>
            <a:r>
              <a:rPr lang="en-US" sz="2800" b="1" dirty="0" smtClean="0"/>
              <a:t>5</a:t>
            </a:r>
            <a:r>
              <a:rPr lang="en-US" sz="2800" dirty="0" smtClean="0"/>
              <a:t>) outlines the number of principle components identified and allows users to examine the expression of genes in the first and second PCs. </a:t>
            </a:r>
            <a:r>
              <a:rPr lang="en-US" sz="2800" i="1" dirty="0" smtClean="0"/>
              <a:t>Coming soon – Heat Maps for the genes contributing to each PC.</a:t>
            </a:r>
          </a:p>
          <a:p>
            <a:endParaRPr lang="en-US" sz="2800" i="1" dirty="0"/>
          </a:p>
          <a:p>
            <a:r>
              <a:rPr lang="en-US" sz="2800" dirty="0" smtClean="0"/>
              <a:t>Generate a </a:t>
            </a:r>
            <a:r>
              <a:rPr lang="en-US" sz="2800" b="1" dirty="0" err="1" smtClean="0"/>
              <a:t>tSNE</a:t>
            </a:r>
            <a:r>
              <a:rPr lang="en-US" sz="2800" b="1" dirty="0" smtClean="0"/>
              <a:t> plot </a:t>
            </a:r>
            <a:r>
              <a:rPr lang="en-US" sz="2800" dirty="0" smtClean="0"/>
              <a:t>(</a:t>
            </a:r>
            <a:r>
              <a:rPr lang="en-US" sz="2800" b="1" dirty="0" smtClean="0"/>
              <a:t>6</a:t>
            </a:r>
            <a:r>
              <a:rPr lang="en-US" sz="2800" dirty="0" smtClean="0"/>
              <a:t>) by selecting the number of PCs to incorporate. You may check expression of genes of interest by typing their symbols in the search box.</a:t>
            </a:r>
          </a:p>
          <a:p>
            <a:endParaRPr lang="en-US" sz="2800" dirty="0"/>
          </a:p>
          <a:p>
            <a:r>
              <a:rPr lang="en-US" sz="2800" dirty="0" smtClean="0"/>
              <a:t>Following the </a:t>
            </a:r>
            <a:r>
              <a:rPr lang="en-US" sz="2800" b="1" dirty="0" smtClean="0"/>
              <a:t>Louvain clustering </a:t>
            </a:r>
            <a:r>
              <a:rPr lang="en-US" sz="2800" dirty="0" smtClean="0"/>
              <a:t>(</a:t>
            </a:r>
            <a:r>
              <a:rPr lang="en-US" sz="2800" b="1" dirty="0" smtClean="0"/>
              <a:t>7</a:t>
            </a:r>
            <a:r>
              <a:rPr lang="en-US" sz="2800" dirty="0" smtClean="0"/>
              <a:t>) </a:t>
            </a:r>
            <a:r>
              <a:rPr lang="en-US" sz="2800" b="1" dirty="0" smtClean="0"/>
              <a:t>marker genes</a:t>
            </a:r>
            <a:r>
              <a:rPr lang="en-US" sz="2800" dirty="0" smtClean="0"/>
              <a:t> can be identified (</a:t>
            </a:r>
            <a:r>
              <a:rPr lang="en-US" sz="2800" b="1" dirty="0" smtClean="0"/>
              <a:t>8</a:t>
            </a:r>
            <a:r>
              <a:rPr lang="en-US" sz="2800" dirty="0" smtClean="0"/>
              <a:t>) and downloaded as a table to then use as input to search other datasets for validation. For example – population ‘6’ (top gene </a:t>
            </a:r>
            <a:r>
              <a:rPr lang="en-US" sz="2800" dirty="0" err="1" smtClean="0"/>
              <a:t>Otor</a:t>
            </a:r>
            <a:r>
              <a:rPr lang="en-US" sz="2800" dirty="0" smtClean="0"/>
              <a:t>) is clearly mesenchymal cells. </a:t>
            </a:r>
            <a:endParaRPr lang="en-US" sz="2800" dirty="0"/>
          </a:p>
        </p:txBody>
      </p:sp>
      <p:pic>
        <p:nvPicPr>
          <p:cNvPr id="243" name="Picture 242"/>
          <p:cNvPicPr>
            <a:picLocks noChangeAspect="1"/>
          </p:cNvPicPr>
          <p:nvPr/>
        </p:nvPicPr>
        <p:blipFill>
          <a:blip r:embed="rId55"/>
          <a:stretch>
            <a:fillRect/>
          </a:stretch>
        </p:blipFill>
        <p:spPr>
          <a:xfrm>
            <a:off x="29057791" y="12894720"/>
            <a:ext cx="561975" cy="533400"/>
          </a:xfrm>
          <a:prstGeom prst="rect">
            <a:avLst/>
          </a:prstGeom>
        </p:spPr>
      </p:pic>
      <p:sp>
        <p:nvSpPr>
          <p:cNvPr id="244" name="Rectangle 243"/>
          <p:cNvSpPr/>
          <p:nvPr/>
        </p:nvSpPr>
        <p:spPr>
          <a:xfrm>
            <a:off x="38366525" y="36313670"/>
            <a:ext cx="493248" cy="1311216"/>
          </a:xfrm>
          <a:prstGeom prst="rect">
            <a:avLst/>
          </a:prstGeom>
          <a:solidFill>
            <a:srgbClr val="2F103E">
              <a:alpha val="12157"/>
            </a:srgbClr>
          </a:solidFill>
          <a:ln>
            <a:solidFill>
              <a:srgbClr val="3317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6" name="Group 275"/>
          <p:cNvGrpSpPr/>
          <p:nvPr/>
        </p:nvGrpSpPr>
        <p:grpSpPr>
          <a:xfrm>
            <a:off x="38248370" y="2606270"/>
            <a:ext cx="4998049" cy="1210194"/>
            <a:chOff x="-4955299" y="36832663"/>
            <a:chExt cx="4863048" cy="945690"/>
          </a:xfrm>
        </p:grpSpPr>
        <p:pic>
          <p:nvPicPr>
            <p:cNvPr id="279" name="Picture 278"/>
            <p:cNvPicPr>
              <a:picLocks noChangeAspect="1"/>
            </p:cNvPicPr>
            <p:nvPr/>
          </p:nvPicPr>
          <p:blipFill>
            <a:blip r:embed="rId56"/>
            <a:stretch>
              <a:fillRect/>
            </a:stretch>
          </p:blipFill>
          <p:spPr>
            <a:xfrm>
              <a:off x="-4955299" y="37040190"/>
              <a:ext cx="2516990" cy="644979"/>
            </a:xfrm>
            <a:prstGeom prst="rect">
              <a:avLst/>
            </a:prstGeom>
          </p:spPr>
        </p:pic>
        <p:pic>
          <p:nvPicPr>
            <p:cNvPr id="280" name="Picture 2" descr="https://umgear.org/img/NIDCD_logo.pn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1532818" y="36832663"/>
              <a:ext cx="1440567" cy="945690"/>
            </a:xfrm>
            <a:prstGeom prst="rect">
              <a:avLst/>
            </a:prstGeom>
            <a:noFill/>
            <a:extLst>
              <a:ext uri="{909E8E84-426E-40DD-AFC4-6F175D3DCCD1}">
                <a14:hiddenFill xmlns:a14="http://schemas.microsoft.com/office/drawing/2010/main">
                  <a:solidFill>
                    <a:srgbClr val="FFFFFF"/>
                  </a:solidFill>
                </a14:hiddenFill>
              </a:ext>
            </a:extLst>
          </p:spPr>
        </p:pic>
      </p:grpSp>
      <p:pic>
        <p:nvPicPr>
          <p:cNvPr id="282" name="Picture 281"/>
          <p:cNvPicPr>
            <a:picLocks noChangeAspect="1"/>
          </p:cNvPicPr>
          <p:nvPr/>
        </p:nvPicPr>
        <p:blipFill rotWithShape="1">
          <a:blip r:embed="rId58" cstate="print">
            <a:clrChange>
              <a:clrFrom>
                <a:srgbClr val="FFFFFF"/>
              </a:clrFrom>
              <a:clrTo>
                <a:srgbClr val="FFFFFF">
                  <a:alpha val="0"/>
                </a:srgbClr>
              </a:clrTo>
            </a:clrChange>
            <a:extLst>
              <a:ext uri="{28A0092B-C50C-407E-A947-70E740481C1C}">
                <a14:useLocalDpi xmlns:a14="http://schemas.microsoft.com/office/drawing/2010/main" val="0"/>
              </a:ext>
            </a:extLst>
          </a:blip>
          <a:srcRect l="-959" t="-3051" r="-886" b="-2949"/>
          <a:stretch/>
        </p:blipFill>
        <p:spPr>
          <a:xfrm>
            <a:off x="430916" y="1993916"/>
            <a:ext cx="6445523" cy="1762138"/>
          </a:xfrm>
          <a:prstGeom prst="rect">
            <a:avLst/>
          </a:prstGeom>
          <a:ln>
            <a:noFill/>
          </a:ln>
        </p:spPr>
      </p:pic>
    </p:spTree>
    <p:extLst>
      <p:ext uri="{BB962C8B-B14F-4D97-AF65-F5344CB8AC3E}">
        <p14:creationId xmlns:p14="http://schemas.microsoft.com/office/powerpoint/2010/main" val="6108115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1471</TotalTime>
  <Words>963</Words>
  <Application>Microsoft Office PowerPoint</Application>
  <PresentationFormat>Custom</PresentationFormat>
  <Paragraphs>89</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PowerPoint Presentation</vt:lpstr>
    </vt:vector>
  </TitlesOfParts>
  <Company>UMAB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Shuster, Benjamin</dc:creator>
  <cp:lastModifiedBy>Hertzano, Ronna</cp:lastModifiedBy>
  <cp:revision>170</cp:revision>
  <dcterms:created xsi:type="dcterms:W3CDTF">2018-06-13T17:19:39Z</dcterms:created>
  <dcterms:modified xsi:type="dcterms:W3CDTF">2018-07-05T23:39:58Z</dcterms:modified>
</cp:coreProperties>
</file>